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98" r:id="rId3"/>
    <p:sldId id="259" r:id="rId4"/>
    <p:sldId id="283" r:id="rId5"/>
    <p:sldId id="260" r:id="rId6"/>
    <p:sldId id="257" r:id="rId7"/>
    <p:sldId id="291" r:id="rId8"/>
    <p:sldId id="292" r:id="rId9"/>
    <p:sldId id="294" r:id="rId10"/>
    <p:sldId id="295" r:id="rId11"/>
    <p:sldId id="296" r:id="rId12"/>
    <p:sldId id="303" r:id="rId13"/>
    <p:sldId id="297" r:id="rId14"/>
    <p:sldId id="275" r:id="rId15"/>
    <p:sldId id="301" r:id="rId16"/>
    <p:sldId id="285" r:id="rId17"/>
    <p:sldId id="302" r:id="rId18"/>
    <p:sldId id="30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ka Price" initials="E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1BA"/>
    <a:srgbClr val="7F7F7F"/>
    <a:srgbClr val="F2F2F2"/>
    <a:srgbClr val="8C8A87"/>
    <a:srgbClr val="FF2929"/>
    <a:srgbClr val="FF3300"/>
    <a:srgbClr val="C9CACC"/>
    <a:srgbClr val="D9D9D9"/>
    <a:srgbClr val="0070C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71" autoAdjust="0"/>
    <p:restoredTop sz="82976" autoAdjust="0"/>
  </p:normalViewPr>
  <p:slideViewPr>
    <p:cSldViewPr>
      <p:cViewPr varScale="1">
        <p:scale>
          <a:sx n="77" d="100"/>
          <a:sy n="77" d="100"/>
        </p:scale>
        <p:origin x="1602" y="96"/>
      </p:cViewPr>
      <p:guideLst>
        <p:guide orient="horz" pos="2160"/>
        <p:guide pos="2880"/>
      </p:guideLst>
    </p:cSldViewPr>
  </p:slideViewPr>
  <p:notesTextViewPr>
    <p:cViewPr>
      <p:scale>
        <a:sx n="1" d="1"/>
        <a:sy n="1" d="1"/>
      </p:scale>
      <p:origin x="0" y="0"/>
    </p:cViewPr>
  </p:notesTextViewPr>
  <p:notesViewPr>
    <p:cSldViewPr>
      <p:cViewPr varScale="1">
        <p:scale>
          <a:sx n="68" d="100"/>
          <a:sy n="68" d="100"/>
        </p:scale>
        <p:origin x="-31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66469B-AFCF-491E-81D6-C57C1322CAF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CEEFD885-6695-424F-9581-F5712306A374}">
      <dgm:prSet phldrT="[Text]" custT="1"/>
      <dgm:spPr>
        <a:noFill/>
        <a:ln w="28575">
          <a:solidFill>
            <a:srgbClr val="0051BA"/>
          </a:solidFill>
        </a:ln>
      </dgm:spPr>
      <dgm:t>
        <a:bodyPr/>
        <a:lstStyle/>
        <a:p>
          <a:pPr rtl="0"/>
          <a:r>
            <a:rPr lang="en-CA" sz="2000" dirty="0" smtClean="0">
              <a:solidFill>
                <a:schemeClr val="tx1"/>
              </a:solidFill>
              <a:effectLst/>
              <a:latin typeface="Arial" pitchFamily="34" charset="0"/>
              <a:ea typeface="+mn-ea"/>
              <a:cs typeface="Arial" pitchFamily="34" charset="0"/>
            </a:rPr>
            <a:t>What</a:t>
          </a:r>
          <a:r>
            <a:rPr lang="en-CA" sz="2000" baseline="0" dirty="0" smtClean="0">
              <a:solidFill>
                <a:schemeClr val="tx1"/>
              </a:solidFill>
              <a:effectLst/>
              <a:latin typeface="Arial" pitchFamily="34" charset="0"/>
              <a:ea typeface="+mn-ea"/>
              <a:cs typeface="Arial" pitchFamily="34" charset="0"/>
            </a:rPr>
            <a:t> is one thing about the electrical systems on an aircraft that you didn’t know before today?</a:t>
          </a:r>
          <a:endParaRPr lang="en-US" sz="2000" dirty="0"/>
        </a:p>
      </dgm:t>
    </dgm:pt>
    <dgm:pt modelId="{88D49438-6DC6-46B4-800A-E95330E9DA08}" type="parTrans" cxnId="{779EB8DF-28A4-4FB1-B651-93E02492941A}">
      <dgm:prSet/>
      <dgm:spPr/>
      <dgm:t>
        <a:bodyPr/>
        <a:lstStyle/>
        <a:p>
          <a:endParaRPr lang="en-US"/>
        </a:p>
      </dgm:t>
    </dgm:pt>
    <dgm:pt modelId="{DDAACF35-BCF9-454B-BD56-7EDF747BB57B}" type="sibTrans" cxnId="{779EB8DF-28A4-4FB1-B651-93E02492941A}">
      <dgm:prSet/>
      <dgm:spPr/>
      <dgm:t>
        <a:bodyPr/>
        <a:lstStyle/>
        <a:p>
          <a:endParaRPr lang="en-US"/>
        </a:p>
      </dgm:t>
    </dgm:pt>
    <dgm:pt modelId="{C6F910C5-9DD8-4188-A5AF-67A3804D329E}">
      <dgm:prSet phldrT="[Text]"/>
      <dgm:spPr>
        <a:solidFill>
          <a:srgbClr val="0051BA"/>
        </a:solidFill>
      </dgm:spPr>
      <dgm:t>
        <a:bodyPr/>
        <a:lstStyle/>
        <a:p>
          <a:pPr rtl="0"/>
          <a:r>
            <a:rPr lang="en-CA" baseline="0" dirty="0" smtClean="0">
              <a:solidFill>
                <a:schemeClr val="bg1"/>
              </a:solidFill>
              <a:effectLst/>
              <a:latin typeface="Arial" pitchFamily="34" charset="0"/>
              <a:ea typeface="+mn-ea"/>
              <a:cs typeface="Arial" pitchFamily="34" charset="0"/>
            </a:rPr>
            <a:t>Where are system controls managed?</a:t>
          </a:r>
          <a:endParaRPr lang="en-US" dirty="0">
            <a:solidFill>
              <a:schemeClr val="bg1"/>
            </a:solidFill>
          </a:endParaRPr>
        </a:p>
      </dgm:t>
    </dgm:pt>
    <dgm:pt modelId="{58FA311A-6D04-45D7-80D2-3B4DC6DE011D}" type="parTrans" cxnId="{48403BEA-9FBF-47E3-98AE-3D59CBC62700}">
      <dgm:prSet/>
      <dgm:spPr/>
      <dgm:t>
        <a:bodyPr/>
        <a:lstStyle/>
        <a:p>
          <a:endParaRPr lang="en-US"/>
        </a:p>
      </dgm:t>
    </dgm:pt>
    <dgm:pt modelId="{FB4A3E9F-D25D-4542-8989-F5B1241DDBD3}" type="sibTrans" cxnId="{48403BEA-9FBF-47E3-98AE-3D59CBC62700}">
      <dgm:prSet/>
      <dgm:spPr/>
      <dgm:t>
        <a:bodyPr/>
        <a:lstStyle/>
        <a:p>
          <a:endParaRPr lang="en-US"/>
        </a:p>
      </dgm:t>
    </dgm:pt>
    <dgm:pt modelId="{374EF2D8-2B06-433E-88BA-E2632B39F42A}">
      <dgm:prSet phldrT="[Text]"/>
      <dgm:spPr>
        <a:solidFill>
          <a:srgbClr val="7F7F7F"/>
        </a:solidFill>
      </dgm:spPr>
      <dgm:t>
        <a:bodyPr/>
        <a:lstStyle/>
        <a:p>
          <a:pPr rtl="0"/>
          <a:r>
            <a:rPr lang="en-CA" baseline="0" dirty="0" smtClean="0">
              <a:solidFill>
                <a:schemeClr val="bg1"/>
              </a:solidFill>
              <a:effectLst/>
              <a:latin typeface="Arial" pitchFamily="34" charset="0"/>
              <a:ea typeface="+mn-ea"/>
              <a:cs typeface="Arial" pitchFamily="34" charset="0"/>
            </a:rPr>
            <a:t>How are TRUs powered?</a:t>
          </a:r>
          <a:endParaRPr lang="en-US" dirty="0">
            <a:solidFill>
              <a:schemeClr val="bg1"/>
            </a:solidFill>
          </a:endParaRPr>
        </a:p>
      </dgm:t>
    </dgm:pt>
    <dgm:pt modelId="{7BAE9BB0-8500-41DD-A4AF-F14861095F46}" type="parTrans" cxnId="{59DC04D3-9B55-4C9E-A039-5A5A8C70D444}">
      <dgm:prSet/>
      <dgm:spPr/>
      <dgm:t>
        <a:bodyPr/>
        <a:lstStyle/>
        <a:p>
          <a:endParaRPr lang="en-US"/>
        </a:p>
      </dgm:t>
    </dgm:pt>
    <dgm:pt modelId="{E1A881C8-B82C-43BE-B418-7EAFC6E100F8}" type="sibTrans" cxnId="{59DC04D3-9B55-4C9E-A039-5A5A8C70D444}">
      <dgm:prSet/>
      <dgm:spPr/>
      <dgm:t>
        <a:bodyPr/>
        <a:lstStyle/>
        <a:p>
          <a:endParaRPr lang="en-US"/>
        </a:p>
      </dgm:t>
    </dgm:pt>
    <dgm:pt modelId="{A3C7001F-A242-4D78-B2FE-59BD965EEBB2}">
      <dgm:prSet phldrT="[Text]"/>
      <dgm:spPr>
        <a:solidFill>
          <a:srgbClr val="0051BA"/>
        </a:solidFill>
      </dgm:spPr>
      <dgm:t>
        <a:bodyPr/>
        <a:lstStyle/>
        <a:p>
          <a:pPr rtl="0"/>
          <a:r>
            <a:rPr lang="en-CA" baseline="0" dirty="0" smtClean="0">
              <a:solidFill>
                <a:schemeClr val="bg1"/>
              </a:solidFill>
              <a:effectLst/>
              <a:latin typeface="Arial" pitchFamily="34" charset="0"/>
              <a:ea typeface="+mn-ea"/>
              <a:cs typeface="Arial" pitchFamily="34" charset="0"/>
            </a:rPr>
            <a:t>Where are the batteries on an aircraft located?</a:t>
          </a:r>
          <a:endParaRPr lang="en-US" dirty="0">
            <a:solidFill>
              <a:schemeClr val="bg1"/>
            </a:solidFill>
          </a:endParaRPr>
        </a:p>
      </dgm:t>
    </dgm:pt>
    <dgm:pt modelId="{4438F4E2-BC3E-4BAE-94CB-58335140B7E0}" type="parTrans" cxnId="{8DF26B90-0D53-4E36-BCE2-7B9DB157AE93}">
      <dgm:prSet/>
      <dgm:spPr/>
      <dgm:t>
        <a:bodyPr/>
        <a:lstStyle/>
        <a:p>
          <a:endParaRPr lang="en-US"/>
        </a:p>
      </dgm:t>
    </dgm:pt>
    <dgm:pt modelId="{F29F8B64-A3E6-4BEA-A16F-70D29E85FA9B}" type="sibTrans" cxnId="{8DF26B90-0D53-4E36-BCE2-7B9DB157AE93}">
      <dgm:prSet/>
      <dgm:spPr/>
      <dgm:t>
        <a:bodyPr/>
        <a:lstStyle/>
        <a:p>
          <a:endParaRPr lang="en-US"/>
        </a:p>
      </dgm:t>
    </dgm:pt>
    <dgm:pt modelId="{55D0732C-CA6D-46A3-B099-4CDB00585ABE}" type="pres">
      <dgm:prSet presAssocID="{BA66469B-AFCF-491E-81D6-C57C1322CAF0}" presName="Name0" presStyleCnt="0">
        <dgm:presLayoutVars>
          <dgm:chPref val="1"/>
          <dgm:dir/>
          <dgm:animOne val="branch"/>
          <dgm:animLvl val="lvl"/>
          <dgm:resizeHandles/>
        </dgm:presLayoutVars>
      </dgm:prSet>
      <dgm:spPr/>
      <dgm:t>
        <a:bodyPr/>
        <a:lstStyle/>
        <a:p>
          <a:endParaRPr lang="en-US"/>
        </a:p>
      </dgm:t>
    </dgm:pt>
    <dgm:pt modelId="{0970606D-4A3B-459E-B448-7CB7C500FD4B}" type="pres">
      <dgm:prSet presAssocID="{CEEFD885-6695-424F-9581-F5712306A374}" presName="vertOne" presStyleCnt="0"/>
      <dgm:spPr/>
    </dgm:pt>
    <dgm:pt modelId="{153CD05D-2EA6-40E0-BF61-D3ADFFB4E1F2}" type="pres">
      <dgm:prSet presAssocID="{CEEFD885-6695-424F-9581-F5712306A374}" presName="txOne" presStyleLbl="node0" presStyleIdx="0" presStyleCnt="1">
        <dgm:presLayoutVars>
          <dgm:chPref val="3"/>
        </dgm:presLayoutVars>
      </dgm:prSet>
      <dgm:spPr/>
      <dgm:t>
        <a:bodyPr/>
        <a:lstStyle/>
        <a:p>
          <a:endParaRPr lang="en-US"/>
        </a:p>
      </dgm:t>
    </dgm:pt>
    <dgm:pt modelId="{63B8D20A-F057-44BD-8F11-77680AA0BDBE}" type="pres">
      <dgm:prSet presAssocID="{CEEFD885-6695-424F-9581-F5712306A374}" presName="parTransOne" presStyleCnt="0"/>
      <dgm:spPr/>
    </dgm:pt>
    <dgm:pt modelId="{A75BD8B2-E14C-4CD5-B3F1-0D5079823B78}" type="pres">
      <dgm:prSet presAssocID="{CEEFD885-6695-424F-9581-F5712306A374}" presName="horzOne" presStyleCnt="0"/>
      <dgm:spPr/>
    </dgm:pt>
    <dgm:pt modelId="{E42A22E3-8C51-4036-B948-AD3D7D49FB9C}" type="pres">
      <dgm:prSet presAssocID="{C6F910C5-9DD8-4188-A5AF-67A3804D329E}" presName="vertTwo" presStyleCnt="0"/>
      <dgm:spPr/>
    </dgm:pt>
    <dgm:pt modelId="{168D7F08-2D8E-44A6-8B06-6A7B863F4E10}" type="pres">
      <dgm:prSet presAssocID="{C6F910C5-9DD8-4188-A5AF-67A3804D329E}" presName="txTwo" presStyleLbl="node2" presStyleIdx="0" presStyleCnt="3">
        <dgm:presLayoutVars>
          <dgm:chPref val="3"/>
        </dgm:presLayoutVars>
      </dgm:prSet>
      <dgm:spPr/>
      <dgm:t>
        <a:bodyPr/>
        <a:lstStyle/>
        <a:p>
          <a:endParaRPr lang="en-US"/>
        </a:p>
      </dgm:t>
    </dgm:pt>
    <dgm:pt modelId="{CA3FDF06-9331-4814-995F-1B4D5261D930}" type="pres">
      <dgm:prSet presAssocID="{C6F910C5-9DD8-4188-A5AF-67A3804D329E}" presName="horzTwo" presStyleCnt="0"/>
      <dgm:spPr/>
    </dgm:pt>
    <dgm:pt modelId="{69D96244-12DA-4605-8C81-40B712D45BFE}" type="pres">
      <dgm:prSet presAssocID="{FB4A3E9F-D25D-4542-8989-F5B1241DDBD3}" presName="sibSpaceTwo" presStyleCnt="0"/>
      <dgm:spPr/>
    </dgm:pt>
    <dgm:pt modelId="{DF511F38-302D-48D5-8887-A84779D6446D}" type="pres">
      <dgm:prSet presAssocID="{374EF2D8-2B06-433E-88BA-E2632B39F42A}" presName="vertTwo" presStyleCnt="0"/>
      <dgm:spPr/>
    </dgm:pt>
    <dgm:pt modelId="{A64EFEAF-5695-4A76-9527-0DBE61DE76BC}" type="pres">
      <dgm:prSet presAssocID="{374EF2D8-2B06-433E-88BA-E2632B39F42A}" presName="txTwo" presStyleLbl="node2" presStyleIdx="1" presStyleCnt="3">
        <dgm:presLayoutVars>
          <dgm:chPref val="3"/>
        </dgm:presLayoutVars>
      </dgm:prSet>
      <dgm:spPr/>
      <dgm:t>
        <a:bodyPr/>
        <a:lstStyle/>
        <a:p>
          <a:endParaRPr lang="en-US"/>
        </a:p>
      </dgm:t>
    </dgm:pt>
    <dgm:pt modelId="{AC3E8F5E-823D-4E12-A53B-1E84C8D9E92E}" type="pres">
      <dgm:prSet presAssocID="{374EF2D8-2B06-433E-88BA-E2632B39F42A}" presName="horzTwo" presStyleCnt="0"/>
      <dgm:spPr/>
    </dgm:pt>
    <dgm:pt modelId="{6037E4E4-81E7-40E7-BCB0-C58D21D5F682}" type="pres">
      <dgm:prSet presAssocID="{E1A881C8-B82C-43BE-B418-7EAFC6E100F8}" presName="sibSpaceTwo" presStyleCnt="0"/>
      <dgm:spPr/>
    </dgm:pt>
    <dgm:pt modelId="{111A24A7-875E-4558-B8A0-7B48C841D20E}" type="pres">
      <dgm:prSet presAssocID="{A3C7001F-A242-4D78-B2FE-59BD965EEBB2}" presName="vertTwo" presStyleCnt="0"/>
      <dgm:spPr/>
    </dgm:pt>
    <dgm:pt modelId="{DFB593AC-18BF-48DE-B86F-22CC35032969}" type="pres">
      <dgm:prSet presAssocID="{A3C7001F-A242-4D78-B2FE-59BD965EEBB2}" presName="txTwo" presStyleLbl="node2" presStyleIdx="2" presStyleCnt="3" custScaleX="102442">
        <dgm:presLayoutVars>
          <dgm:chPref val="3"/>
        </dgm:presLayoutVars>
      </dgm:prSet>
      <dgm:spPr/>
      <dgm:t>
        <a:bodyPr/>
        <a:lstStyle/>
        <a:p>
          <a:endParaRPr lang="en-US"/>
        </a:p>
      </dgm:t>
    </dgm:pt>
    <dgm:pt modelId="{6447B836-7E27-42AB-8147-0AA25B77592A}" type="pres">
      <dgm:prSet presAssocID="{A3C7001F-A242-4D78-B2FE-59BD965EEBB2}" presName="horzTwo" presStyleCnt="0"/>
      <dgm:spPr/>
    </dgm:pt>
  </dgm:ptLst>
  <dgm:cxnLst>
    <dgm:cxn modelId="{779EB8DF-28A4-4FB1-B651-93E02492941A}" srcId="{BA66469B-AFCF-491E-81D6-C57C1322CAF0}" destId="{CEEFD885-6695-424F-9581-F5712306A374}" srcOrd="0" destOrd="0" parTransId="{88D49438-6DC6-46B4-800A-E95330E9DA08}" sibTransId="{DDAACF35-BCF9-454B-BD56-7EDF747BB57B}"/>
    <dgm:cxn modelId="{48403BEA-9FBF-47E3-98AE-3D59CBC62700}" srcId="{CEEFD885-6695-424F-9581-F5712306A374}" destId="{C6F910C5-9DD8-4188-A5AF-67A3804D329E}" srcOrd="0" destOrd="0" parTransId="{58FA311A-6D04-45D7-80D2-3B4DC6DE011D}" sibTransId="{FB4A3E9F-D25D-4542-8989-F5B1241DDBD3}"/>
    <dgm:cxn modelId="{3DC562FD-8F77-472C-8055-23ABA8A4E03D}" type="presOf" srcId="{BA66469B-AFCF-491E-81D6-C57C1322CAF0}" destId="{55D0732C-CA6D-46A3-B099-4CDB00585ABE}" srcOrd="0" destOrd="0" presId="urn:microsoft.com/office/officeart/2005/8/layout/hierarchy4"/>
    <dgm:cxn modelId="{E29A2044-0C53-4216-A176-E14BA4F80A58}" type="presOf" srcId="{CEEFD885-6695-424F-9581-F5712306A374}" destId="{153CD05D-2EA6-40E0-BF61-D3ADFFB4E1F2}" srcOrd="0" destOrd="0" presId="urn:microsoft.com/office/officeart/2005/8/layout/hierarchy4"/>
    <dgm:cxn modelId="{DD1DDBAE-12B7-4D58-99F5-FED930BFA53E}" type="presOf" srcId="{374EF2D8-2B06-433E-88BA-E2632B39F42A}" destId="{A64EFEAF-5695-4A76-9527-0DBE61DE76BC}" srcOrd="0" destOrd="0" presId="urn:microsoft.com/office/officeart/2005/8/layout/hierarchy4"/>
    <dgm:cxn modelId="{8F424D19-69E0-40B8-9679-83A3A396780F}" type="presOf" srcId="{A3C7001F-A242-4D78-B2FE-59BD965EEBB2}" destId="{DFB593AC-18BF-48DE-B86F-22CC35032969}" srcOrd="0" destOrd="0" presId="urn:microsoft.com/office/officeart/2005/8/layout/hierarchy4"/>
    <dgm:cxn modelId="{59DC04D3-9B55-4C9E-A039-5A5A8C70D444}" srcId="{CEEFD885-6695-424F-9581-F5712306A374}" destId="{374EF2D8-2B06-433E-88BA-E2632B39F42A}" srcOrd="1" destOrd="0" parTransId="{7BAE9BB0-8500-41DD-A4AF-F14861095F46}" sibTransId="{E1A881C8-B82C-43BE-B418-7EAFC6E100F8}"/>
    <dgm:cxn modelId="{8DF26B90-0D53-4E36-BCE2-7B9DB157AE93}" srcId="{CEEFD885-6695-424F-9581-F5712306A374}" destId="{A3C7001F-A242-4D78-B2FE-59BD965EEBB2}" srcOrd="2" destOrd="0" parTransId="{4438F4E2-BC3E-4BAE-94CB-58335140B7E0}" sibTransId="{F29F8B64-A3E6-4BEA-A16F-70D29E85FA9B}"/>
    <dgm:cxn modelId="{5789C5E4-FF54-490D-9C46-8F65623A0E48}" type="presOf" srcId="{C6F910C5-9DD8-4188-A5AF-67A3804D329E}" destId="{168D7F08-2D8E-44A6-8B06-6A7B863F4E10}" srcOrd="0" destOrd="0" presId="urn:microsoft.com/office/officeart/2005/8/layout/hierarchy4"/>
    <dgm:cxn modelId="{1EF3D9BD-0F46-40A7-8BFB-B381B23B35FB}" type="presParOf" srcId="{55D0732C-CA6D-46A3-B099-4CDB00585ABE}" destId="{0970606D-4A3B-459E-B448-7CB7C500FD4B}" srcOrd="0" destOrd="0" presId="urn:microsoft.com/office/officeart/2005/8/layout/hierarchy4"/>
    <dgm:cxn modelId="{B256A37B-C684-4DAA-A9C5-24938864CA04}" type="presParOf" srcId="{0970606D-4A3B-459E-B448-7CB7C500FD4B}" destId="{153CD05D-2EA6-40E0-BF61-D3ADFFB4E1F2}" srcOrd="0" destOrd="0" presId="urn:microsoft.com/office/officeart/2005/8/layout/hierarchy4"/>
    <dgm:cxn modelId="{6ACE4281-9BAC-453A-BFBF-AACCF9BB5160}" type="presParOf" srcId="{0970606D-4A3B-459E-B448-7CB7C500FD4B}" destId="{63B8D20A-F057-44BD-8F11-77680AA0BDBE}" srcOrd="1" destOrd="0" presId="urn:microsoft.com/office/officeart/2005/8/layout/hierarchy4"/>
    <dgm:cxn modelId="{602A89C9-502A-4B3C-955F-3C1AC64E8092}" type="presParOf" srcId="{0970606D-4A3B-459E-B448-7CB7C500FD4B}" destId="{A75BD8B2-E14C-4CD5-B3F1-0D5079823B78}" srcOrd="2" destOrd="0" presId="urn:microsoft.com/office/officeart/2005/8/layout/hierarchy4"/>
    <dgm:cxn modelId="{8C262C43-D020-47D2-9FBE-AA0B8BA82CBE}" type="presParOf" srcId="{A75BD8B2-E14C-4CD5-B3F1-0D5079823B78}" destId="{E42A22E3-8C51-4036-B948-AD3D7D49FB9C}" srcOrd="0" destOrd="0" presId="urn:microsoft.com/office/officeart/2005/8/layout/hierarchy4"/>
    <dgm:cxn modelId="{8E29F33A-579A-4177-8DE2-38717E0EF05B}" type="presParOf" srcId="{E42A22E3-8C51-4036-B948-AD3D7D49FB9C}" destId="{168D7F08-2D8E-44A6-8B06-6A7B863F4E10}" srcOrd="0" destOrd="0" presId="urn:microsoft.com/office/officeart/2005/8/layout/hierarchy4"/>
    <dgm:cxn modelId="{19FA0F24-56DE-45A5-8B2A-CE2D447D1C7E}" type="presParOf" srcId="{E42A22E3-8C51-4036-B948-AD3D7D49FB9C}" destId="{CA3FDF06-9331-4814-995F-1B4D5261D930}" srcOrd="1" destOrd="0" presId="urn:microsoft.com/office/officeart/2005/8/layout/hierarchy4"/>
    <dgm:cxn modelId="{FF018F8F-5C07-4ECA-A5B8-AA1EF29B8D49}" type="presParOf" srcId="{A75BD8B2-E14C-4CD5-B3F1-0D5079823B78}" destId="{69D96244-12DA-4605-8C81-40B712D45BFE}" srcOrd="1" destOrd="0" presId="urn:microsoft.com/office/officeart/2005/8/layout/hierarchy4"/>
    <dgm:cxn modelId="{43B43E27-406A-45EB-A91B-4973C887683C}" type="presParOf" srcId="{A75BD8B2-E14C-4CD5-B3F1-0D5079823B78}" destId="{DF511F38-302D-48D5-8887-A84779D6446D}" srcOrd="2" destOrd="0" presId="urn:microsoft.com/office/officeart/2005/8/layout/hierarchy4"/>
    <dgm:cxn modelId="{580B7FED-7732-4981-9548-54D164E7B91F}" type="presParOf" srcId="{DF511F38-302D-48D5-8887-A84779D6446D}" destId="{A64EFEAF-5695-4A76-9527-0DBE61DE76BC}" srcOrd="0" destOrd="0" presId="urn:microsoft.com/office/officeart/2005/8/layout/hierarchy4"/>
    <dgm:cxn modelId="{7C9FAA89-52BA-4B1F-ADA5-9A33F6C6A590}" type="presParOf" srcId="{DF511F38-302D-48D5-8887-A84779D6446D}" destId="{AC3E8F5E-823D-4E12-A53B-1E84C8D9E92E}" srcOrd="1" destOrd="0" presId="urn:microsoft.com/office/officeart/2005/8/layout/hierarchy4"/>
    <dgm:cxn modelId="{89517E41-3244-4729-8521-CE201B2BD6C6}" type="presParOf" srcId="{A75BD8B2-E14C-4CD5-B3F1-0D5079823B78}" destId="{6037E4E4-81E7-40E7-BCB0-C58D21D5F682}" srcOrd="3" destOrd="0" presId="urn:microsoft.com/office/officeart/2005/8/layout/hierarchy4"/>
    <dgm:cxn modelId="{7BB015BC-742A-441E-B401-19AC205CBE2E}" type="presParOf" srcId="{A75BD8B2-E14C-4CD5-B3F1-0D5079823B78}" destId="{111A24A7-875E-4558-B8A0-7B48C841D20E}" srcOrd="4" destOrd="0" presId="urn:microsoft.com/office/officeart/2005/8/layout/hierarchy4"/>
    <dgm:cxn modelId="{1458ECAB-3687-40ED-8DBE-3165FD8DA7DB}" type="presParOf" srcId="{111A24A7-875E-4558-B8A0-7B48C841D20E}" destId="{DFB593AC-18BF-48DE-B86F-22CC35032969}" srcOrd="0" destOrd="0" presId="urn:microsoft.com/office/officeart/2005/8/layout/hierarchy4"/>
    <dgm:cxn modelId="{AF05BCA1-CF1F-4A69-8AFB-890936AFFECE}" type="presParOf" srcId="{111A24A7-875E-4558-B8A0-7B48C841D20E}" destId="{6447B836-7E27-42AB-8147-0AA25B77592A}" srcOrd="1" destOrd="0" presId="urn:microsoft.com/office/officeart/2005/8/layout/hierarchy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CD05D-2EA6-40E0-BF61-D3ADFFB4E1F2}">
      <dsp:nvSpPr>
        <dsp:cNvPr id="0" name=""/>
        <dsp:cNvSpPr/>
      </dsp:nvSpPr>
      <dsp:spPr>
        <a:xfrm>
          <a:off x="2684" y="1061"/>
          <a:ext cx="6624030" cy="1233090"/>
        </a:xfrm>
        <a:prstGeom prst="roundRect">
          <a:avLst>
            <a:gd name="adj" fmla="val 10000"/>
          </a:avLst>
        </a:prstGeom>
        <a:noFill/>
        <a:ln w="28575" cap="flat" cmpd="sng" algn="ctr">
          <a:solidFill>
            <a:srgbClr val="0051B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CA" sz="2000" kern="1200" dirty="0" smtClean="0">
              <a:solidFill>
                <a:schemeClr val="tx1"/>
              </a:solidFill>
              <a:effectLst/>
              <a:latin typeface="Arial" pitchFamily="34" charset="0"/>
              <a:ea typeface="+mn-ea"/>
              <a:cs typeface="Arial" pitchFamily="34" charset="0"/>
            </a:rPr>
            <a:t>What</a:t>
          </a:r>
          <a:r>
            <a:rPr lang="en-CA" sz="2000" kern="1200" baseline="0" dirty="0" smtClean="0">
              <a:solidFill>
                <a:schemeClr val="tx1"/>
              </a:solidFill>
              <a:effectLst/>
              <a:latin typeface="Arial" pitchFamily="34" charset="0"/>
              <a:ea typeface="+mn-ea"/>
              <a:cs typeface="Arial" pitchFamily="34" charset="0"/>
            </a:rPr>
            <a:t> is one thing about the electrical systems on an aircraft that you didn’t know before today?</a:t>
          </a:r>
          <a:endParaRPr lang="en-US" sz="2000" kern="1200" dirty="0"/>
        </a:p>
      </dsp:txBody>
      <dsp:txXfrm>
        <a:off x="38800" y="37177"/>
        <a:ext cx="6551798" cy="1160858"/>
      </dsp:txXfrm>
    </dsp:sp>
    <dsp:sp modelId="{168D7F08-2D8E-44A6-8B06-6A7B863F4E10}">
      <dsp:nvSpPr>
        <dsp:cNvPr id="0" name=""/>
        <dsp:cNvSpPr/>
      </dsp:nvSpPr>
      <dsp:spPr>
        <a:xfrm>
          <a:off x="2684" y="1407448"/>
          <a:ext cx="2074924" cy="1233090"/>
        </a:xfrm>
        <a:prstGeom prst="roundRect">
          <a:avLst>
            <a:gd name="adj" fmla="val 10000"/>
          </a:avLst>
        </a:prstGeom>
        <a:solidFill>
          <a:srgbClr val="0051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CA" sz="2000" kern="1200" baseline="0" dirty="0" smtClean="0">
              <a:solidFill>
                <a:schemeClr val="bg1"/>
              </a:solidFill>
              <a:effectLst/>
              <a:latin typeface="Arial" pitchFamily="34" charset="0"/>
              <a:ea typeface="+mn-ea"/>
              <a:cs typeface="Arial" pitchFamily="34" charset="0"/>
            </a:rPr>
            <a:t>Where are system controls managed?</a:t>
          </a:r>
          <a:endParaRPr lang="en-US" sz="2000" kern="1200" dirty="0">
            <a:solidFill>
              <a:schemeClr val="bg1"/>
            </a:solidFill>
          </a:endParaRPr>
        </a:p>
      </dsp:txBody>
      <dsp:txXfrm>
        <a:off x="38800" y="1443564"/>
        <a:ext cx="2002692" cy="1160858"/>
      </dsp:txXfrm>
    </dsp:sp>
    <dsp:sp modelId="{A64EFEAF-5695-4A76-9527-0DBE61DE76BC}">
      <dsp:nvSpPr>
        <dsp:cNvPr id="0" name=""/>
        <dsp:cNvSpPr/>
      </dsp:nvSpPr>
      <dsp:spPr>
        <a:xfrm>
          <a:off x="2251902" y="1407448"/>
          <a:ext cx="2074924" cy="1233090"/>
        </a:xfrm>
        <a:prstGeom prst="roundRect">
          <a:avLst>
            <a:gd name="adj" fmla="val 10000"/>
          </a:avLst>
        </a:prstGeom>
        <a:solidFill>
          <a:srgbClr val="7F7F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CA" sz="2000" kern="1200" baseline="0" dirty="0" smtClean="0">
              <a:solidFill>
                <a:schemeClr val="bg1"/>
              </a:solidFill>
              <a:effectLst/>
              <a:latin typeface="Arial" pitchFamily="34" charset="0"/>
              <a:ea typeface="+mn-ea"/>
              <a:cs typeface="Arial" pitchFamily="34" charset="0"/>
            </a:rPr>
            <a:t>How are TRUs powered?</a:t>
          </a:r>
          <a:endParaRPr lang="en-US" sz="2000" kern="1200" dirty="0">
            <a:solidFill>
              <a:schemeClr val="bg1"/>
            </a:solidFill>
          </a:endParaRPr>
        </a:p>
      </dsp:txBody>
      <dsp:txXfrm>
        <a:off x="2288018" y="1443564"/>
        <a:ext cx="2002692" cy="1160858"/>
      </dsp:txXfrm>
    </dsp:sp>
    <dsp:sp modelId="{DFB593AC-18BF-48DE-B86F-22CC35032969}">
      <dsp:nvSpPr>
        <dsp:cNvPr id="0" name=""/>
        <dsp:cNvSpPr/>
      </dsp:nvSpPr>
      <dsp:spPr>
        <a:xfrm>
          <a:off x="4501121" y="1407448"/>
          <a:ext cx="2125594" cy="1233090"/>
        </a:xfrm>
        <a:prstGeom prst="roundRect">
          <a:avLst>
            <a:gd name="adj" fmla="val 10000"/>
          </a:avLst>
        </a:prstGeom>
        <a:solidFill>
          <a:srgbClr val="0051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CA" sz="2000" kern="1200" baseline="0" dirty="0" smtClean="0">
              <a:solidFill>
                <a:schemeClr val="bg1"/>
              </a:solidFill>
              <a:effectLst/>
              <a:latin typeface="Arial" pitchFamily="34" charset="0"/>
              <a:ea typeface="+mn-ea"/>
              <a:cs typeface="Arial" pitchFamily="34" charset="0"/>
            </a:rPr>
            <a:t>Where are the batteries on an aircraft located?</a:t>
          </a:r>
          <a:endParaRPr lang="en-US" sz="2000" kern="1200" dirty="0">
            <a:solidFill>
              <a:schemeClr val="bg1"/>
            </a:solidFill>
          </a:endParaRPr>
        </a:p>
      </dsp:txBody>
      <dsp:txXfrm>
        <a:off x="4537237" y="1443564"/>
        <a:ext cx="2053362" cy="11608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86EFF0-00D0-457F-97A9-97DA09079BA2}" type="datetimeFigureOut">
              <a:rPr lang="en-US" smtClean="0"/>
              <a:t>12/14/2015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116F99-AABC-45B7-9C67-41C3B9CFFD68}" type="slidenum">
              <a:rPr lang="en-US" smtClean="0"/>
              <a:t>‹#›</a:t>
            </a:fld>
            <a:endParaRPr lang="en-US" dirty="0"/>
          </a:p>
        </p:txBody>
      </p:sp>
    </p:spTree>
    <p:extLst>
      <p:ext uri="{BB962C8B-B14F-4D97-AF65-F5344CB8AC3E}">
        <p14:creationId xmlns:p14="http://schemas.microsoft.com/office/powerpoint/2010/main" val="177547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For the purpose</a:t>
            </a:r>
            <a:r>
              <a:rPr lang="en-US" baseline="0" dirty="0" smtClean="0">
                <a:latin typeface="Arial" pitchFamily="34" charset="0"/>
                <a:cs typeface="Arial" pitchFamily="34" charset="0"/>
              </a:rPr>
              <a:t> of this demonstration, this PPT represents one piece of the instructor-led training (ILT) solution. It includes excerpts from the Electrical ILT source content to demonstrate how an instructor would deliver the content in a classroom to participants. The speaker notes for each slide include three components (as appropriate), two of which would reside in the Instructor Guide, if this were a complete ILT deliverable. </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These three components are:</a:t>
            </a:r>
          </a:p>
          <a:p>
            <a:r>
              <a:rPr lang="en-US" b="1" i="1" baseline="0" dirty="0" smtClean="0">
                <a:latin typeface="Arial" pitchFamily="34" charset="0"/>
                <a:cs typeface="Arial" pitchFamily="34" charset="0"/>
              </a:rPr>
              <a:t>[Instructor Guide content]</a:t>
            </a:r>
          </a:p>
          <a:p>
            <a:pPr marL="628650" lvl="1" indent="-171450">
              <a:buFont typeface="Arial" pitchFamily="34" charset="0"/>
              <a:buChar char="•"/>
            </a:pPr>
            <a:r>
              <a:rPr lang="en-US" b="1" baseline="0" dirty="0" smtClean="0">
                <a:latin typeface="Arial" pitchFamily="34" charset="0"/>
                <a:cs typeface="Arial" pitchFamily="34" charset="0"/>
              </a:rPr>
              <a:t>*Instructor Guidance</a:t>
            </a:r>
            <a:r>
              <a:rPr lang="en-US" baseline="0" dirty="0" smtClean="0">
                <a:latin typeface="Arial" pitchFamily="34" charset="0"/>
                <a:cs typeface="Arial" pitchFamily="34" charset="0"/>
              </a:rPr>
              <a:t>: This text is for the instructor to help guide him or her on how to conduct the training, display content, and conduct activities. *</a:t>
            </a:r>
            <a:r>
              <a:rPr lang="en-US" b="1" baseline="0" dirty="0" smtClean="0">
                <a:latin typeface="Arial" pitchFamily="34" charset="0"/>
                <a:cs typeface="Arial" pitchFamily="34" charset="0"/>
              </a:rPr>
              <a:t>Note</a:t>
            </a:r>
            <a:r>
              <a:rPr lang="en-US" baseline="0" dirty="0" smtClean="0">
                <a:latin typeface="Arial" pitchFamily="34" charset="0"/>
                <a:cs typeface="Arial" pitchFamily="34" charset="0"/>
              </a:rPr>
              <a:t>: For demo purposes, this is an abridged version of the guidance we would provide an instructor in a full-fledge Instructor Guide.</a:t>
            </a:r>
          </a:p>
          <a:p>
            <a:pPr marL="628650" lvl="1" indent="-171450">
              <a:buFont typeface="Arial" pitchFamily="34" charset="0"/>
              <a:buChar char="•"/>
            </a:pPr>
            <a:r>
              <a:rPr lang="en-US" b="1" baseline="0" dirty="0" smtClean="0">
                <a:latin typeface="Arial" pitchFamily="34" charset="0"/>
                <a:cs typeface="Arial" pitchFamily="34" charset="0"/>
              </a:rPr>
              <a:t>Speaking Points</a:t>
            </a:r>
            <a:r>
              <a:rPr lang="en-US" baseline="0" dirty="0" smtClean="0">
                <a:latin typeface="Arial" pitchFamily="34" charset="0"/>
                <a:cs typeface="Arial" pitchFamily="34" charset="0"/>
              </a:rPr>
              <a:t>: This is the source content that provides guidance on what the instructor will “say” to explain the content to participants.</a:t>
            </a:r>
          </a:p>
          <a:p>
            <a:pPr marL="0" indent="0">
              <a:buFont typeface="Arial" pitchFamily="34" charset="0"/>
              <a:buNone/>
            </a:pPr>
            <a:r>
              <a:rPr lang="en-US" b="1" i="1" baseline="0" dirty="0" smtClean="0">
                <a:latin typeface="Arial" pitchFamily="34" charset="0"/>
                <a:cs typeface="Arial" pitchFamily="34" charset="0"/>
              </a:rPr>
              <a:t>[For your consideration during this review]</a:t>
            </a:r>
          </a:p>
          <a:p>
            <a:pPr marL="628650" lvl="1" indent="-171450">
              <a:buFont typeface="Arial" pitchFamily="34" charset="0"/>
              <a:buChar char="•"/>
            </a:pPr>
            <a:r>
              <a:rPr lang="en-US" b="1" baseline="0" dirty="0" smtClean="0">
                <a:latin typeface="Arial" pitchFamily="34" charset="0"/>
                <a:cs typeface="Arial" pitchFamily="34" charset="0"/>
              </a:rPr>
              <a:t>Recommendations and Rationale</a:t>
            </a:r>
            <a:r>
              <a:rPr lang="en-US" baseline="0" dirty="0" smtClean="0">
                <a:latin typeface="Arial" pitchFamily="34" charset="0"/>
                <a:cs typeface="Arial" pitchFamily="34" charset="0"/>
              </a:rPr>
              <a:t>: This section is directed to the client as you review the demo. It provides our recommendations including instructional principles and strategies we would employ if this were a complete ILT deliverable. It also provides the rationale behind each recommendation.</a:t>
            </a:r>
          </a:p>
          <a:p>
            <a:pPr marL="0" lvl="0" indent="0">
              <a:buFont typeface="Arial" pitchFamily="34" charset="0"/>
              <a:buNone/>
            </a:pPr>
            <a:endParaRPr lang="en-US" dirty="0" smtClean="0">
              <a:latin typeface="Arial" pitchFamily="34" charset="0"/>
              <a:cs typeface="Arial" pitchFamily="34" charset="0"/>
            </a:endParaRPr>
          </a:p>
          <a:p>
            <a:pPr marL="0" lvl="0" indent="0">
              <a:buFont typeface="Arial" pitchFamily="34" charset="0"/>
              <a:buNone/>
            </a:pPr>
            <a:r>
              <a:rPr lang="en-US" dirty="0" smtClean="0">
                <a:latin typeface="Arial" pitchFamily="34" charset="0"/>
                <a:cs typeface="Arial" pitchFamily="34" charset="0"/>
              </a:rPr>
              <a:t>In</a:t>
            </a:r>
            <a:r>
              <a:rPr lang="en-US" baseline="0" dirty="0" smtClean="0">
                <a:latin typeface="Arial" pitchFamily="34" charset="0"/>
                <a:cs typeface="Arial" pitchFamily="34" charset="0"/>
              </a:rPr>
              <a:t> this demonstration, we have included many of the instructional strategies that highlight the value of an ILT. These include but are not limited to:</a:t>
            </a:r>
          </a:p>
          <a:p>
            <a:pPr marL="171450" lvl="0" indent="-171450">
              <a:buFont typeface="Arial" pitchFamily="34" charset="0"/>
              <a:buChar char="•"/>
            </a:pPr>
            <a:r>
              <a:rPr lang="en-US" baseline="0" dirty="0" smtClean="0">
                <a:latin typeface="Arial" pitchFamily="34" charset="0"/>
                <a:cs typeface="Arial" pitchFamily="34" charset="0"/>
              </a:rPr>
              <a:t>Arousing curiosity and interest to learn by aligning the goal of this module to the  interests and expectations of the audience.</a:t>
            </a:r>
          </a:p>
          <a:p>
            <a:pPr marL="171450" lvl="0" indent="-171450">
              <a:buFont typeface="Arial" pitchFamily="34" charset="0"/>
              <a:buChar char="•"/>
            </a:pPr>
            <a:r>
              <a:rPr lang="en-US" sz="1200" kern="1200" dirty="0" smtClean="0">
                <a:solidFill>
                  <a:schemeClr val="tx1"/>
                </a:solidFill>
                <a:effectLst/>
                <a:latin typeface="+mn-lt"/>
                <a:ea typeface="+mn-ea"/>
                <a:cs typeface="+mn-cs"/>
              </a:rPr>
              <a:t>Chunking the content in a manner suited for easy consumption and smooth transition from PPT lecture to Simfinity</a:t>
            </a:r>
            <a:r>
              <a:rPr lang="en-US" sz="1200" kern="1200" baseline="30000" dirty="0" smtClean="0">
                <a:solidFill>
                  <a:schemeClr val="tx1"/>
                </a:solidFill>
                <a:effectLst/>
                <a:latin typeface="+mn-lt"/>
                <a:ea typeface="+mn-ea"/>
                <a:cs typeface="+mn-cs"/>
              </a:rPr>
              <a:t>TM</a:t>
            </a:r>
            <a:r>
              <a:rPr lang="en-US" sz="1200" kern="1200" dirty="0" smtClean="0">
                <a:solidFill>
                  <a:schemeClr val="tx1"/>
                </a:solidFill>
                <a:effectLst/>
                <a:latin typeface="+mn-lt"/>
                <a:ea typeface="+mn-ea"/>
                <a:cs typeface="+mn-cs"/>
              </a:rPr>
              <a:t> demonstrations (a CAE Simfinity</a:t>
            </a:r>
            <a:r>
              <a:rPr lang="en-US" sz="1200" kern="1200" baseline="30000" dirty="0" smtClean="0">
                <a:solidFill>
                  <a:schemeClr val="tx1"/>
                </a:solidFill>
                <a:effectLst/>
                <a:latin typeface="+mn-lt"/>
                <a:ea typeface="+mn-ea"/>
                <a:cs typeface="+mn-cs"/>
              </a:rPr>
              <a:t>TM</a:t>
            </a:r>
            <a:r>
              <a:rPr lang="en-US" sz="1200" kern="1200" dirty="0" smtClean="0">
                <a:solidFill>
                  <a:schemeClr val="tx1"/>
                </a:solidFill>
                <a:effectLst/>
                <a:latin typeface="+mn-lt"/>
                <a:ea typeface="+mn-ea"/>
                <a:cs typeface="+mn-cs"/>
              </a:rPr>
              <a:t> icon is used on the screens to indicate when there is a demonstration).</a:t>
            </a:r>
            <a:r>
              <a:rPr lang="en-US" dirty="0" smtClean="0"/>
              <a:t>  </a:t>
            </a:r>
          </a:p>
          <a:p>
            <a:pPr marL="171450" lvl="0" indent="-171450">
              <a:buFont typeface="Arial" pitchFamily="34" charset="0"/>
              <a:buChar char="•"/>
            </a:pPr>
            <a:r>
              <a:rPr lang="en-US" baseline="0" dirty="0" smtClean="0">
                <a:latin typeface="Arial" pitchFamily="34" charset="0"/>
                <a:cs typeface="Arial" pitchFamily="34" charset="0"/>
              </a:rPr>
              <a:t>Including a content organizer or “breadcrumbs” to keep participants and the instructor oriented to where they are within the training.</a:t>
            </a:r>
          </a:p>
          <a:p>
            <a:pPr marL="171450" lvl="0" indent="-171450">
              <a:buFont typeface="Arial" pitchFamily="34" charset="0"/>
              <a:buChar char="•"/>
            </a:pPr>
            <a:r>
              <a:rPr lang="en-US" baseline="0" dirty="0" smtClean="0">
                <a:latin typeface="Arial" pitchFamily="34" charset="0"/>
                <a:cs typeface="Arial" pitchFamily="34" charset="0"/>
              </a:rPr>
              <a:t>Using group discussions and activities to keep participants engaged and present opportunities for hand-on practice and expert feedback.</a:t>
            </a:r>
          </a:p>
          <a:p>
            <a:pPr marL="171450" lvl="0" indent="-171450">
              <a:buFont typeface="Arial" pitchFamily="34" charset="0"/>
              <a:buChar char="•"/>
            </a:pPr>
            <a:r>
              <a:rPr lang="en-US" baseline="0" dirty="0" smtClean="0">
                <a:latin typeface="Arial" pitchFamily="34" charset="0"/>
                <a:cs typeface="Arial" pitchFamily="34" charset="0"/>
              </a:rPr>
              <a:t>Creating Check Your Knowledge (CKY) questions to serve as checkpoints to assess learner retention.</a:t>
            </a:r>
          </a:p>
          <a:p>
            <a:pPr marL="171450" lvl="0" indent="-171450">
              <a:buFont typeface="Arial" pitchFamily="34" charset="0"/>
              <a:buChar char="•"/>
            </a:pPr>
            <a:endParaRPr lang="en-US" baseline="0" dirty="0" smtClean="0">
              <a:latin typeface="Arial" pitchFamily="34" charset="0"/>
              <a:cs typeface="Arial" pitchFamily="34" charset="0"/>
            </a:endParaRPr>
          </a:p>
          <a:p>
            <a:pPr marL="0" lvl="0" indent="0">
              <a:buFont typeface="Arial" pitchFamily="34" charset="0"/>
              <a:buNone/>
            </a:pPr>
            <a:r>
              <a:rPr lang="en-US" baseline="0" dirty="0" smtClean="0">
                <a:latin typeface="Arial" pitchFamily="34" charset="0"/>
                <a:cs typeface="Arial" pitchFamily="34" charset="0"/>
              </a:rPr>
              <a:t>Per the Vendor Demo Requirements document, we did not modify the source content. However, we did perform a copy edit to ensure consistency (For example, capitalization of particular terms: chargers, DC Bus, Battery Buses, AC Bus, AC Power, DC Power, Simfinity</a:t>
            </a:r>
            <a:r>
              <a:rPr lang="en-US" baseline="30000" dirty="0" smtClean="0">
                <a:latin typeface="Arial" pitchFamily="34" charset="0"/>
                <a:cs typeface="Arial" pitchFamily="34" charset="0"/>
              </a:rPr>
              <a:t>TM</a:t>
            </a:r>
            <a:r>
              <a:rPr lang="en-US" baseline="0" dirty="0" smtClean="0">
                <a:latin typeface="Arial" pitchFamily="34" charset="0"/>
                <a:cs typeface="Arial" pitchFamily="34" charset="0"/>
              </a:rPr>
              <a:t>, battery, etc. and punctuation).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116F99-AABC-45B7-9C67-41C3B9CFFD68}" type="slidenum">
              <a:rPr lang="en-US" smtClean="0"/>
              <a:t>1</a:t>
            </a:fld>
            <a:endParaRPr lang="en-US" dirty="0"/>
          </a:p>
        </p:txBody>
      </p:sp>
    </p:spTree>
    <p:extLst>
      <p:ext uri="{BB962C8B-B14F-4D97-AF65-F5344CB8AC3E}">
        <p14:creationId xmlns:p14="http://schemas.microsoft.com/office/powerpoint/2010/main" val="147138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cs typeface="Arial" pitchFamily="34" charset="0"/>
              </a:rPr>
              <a:t>Instructor Guidance: </a:t>
            </a:r>
          </a:p>
          <a:p>
            <a:r>
              <a:rPr lang="en-CA" sz="1200" kern="1200" dirty="0" smtClean="0">
                <a:solidFill>
                  <a:schemeClr val="tx1"/>
                </a:solidFill>
                <a:effectLst/>
                <a:latin typeface="Arial" pitchFamily="34" charset="0"/>
                <a:ea typeface="+mn-ea"/>
                <a:cs typeface="Arial" pitchFamily="34" charset="0"/>
              </a:rPr>
              <a:t>In the beginning of the electrical discussion, these buses might have been pointed out already. To make the DC discussion more clear, a quick refresher on the DC Buses layout might be necessary.</a:t>
            </a:r>
            <a:endParaRPr lang="en-US"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Highlight what the Battery Buses power. They only power the Aux pump and APU starter directly. The Essential Buses are powered via additional contactors.</a:t>
            </a:r>
            <a:endParaRPr lang="en-US"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To prevent confusion later, it should be emphasized that in the DC system, power is never supplied from one DC Bus to the opposite DC Bus.</a:t>
            </a:r>
            <a:endParaRPr lang="en-US" b="0" baseline="0"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Speaking</a:t>
            </a:r>
            <a:r>
              <a:rPr lang="en-US" b="1" baseline="0" dirty="0" smtClean="0">
                <a:latin typeface="Arial" pitchFamily="34" charset="0"/>
                <a:cs typeface="Arial" pitchFamily="34" charset="0"/>
              </a:rPr>
              <a:t> Points:</a:t>
            </a: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Most Aircraft Systems will use DC Power.</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Left and Right Essential DC Buses have more redundancy than the Left and Right Main DC Buses.</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The EBHA Bus and FCC UPS Bus provide power for Primary Flight Controls.</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Ground Service Bus is used to power ground servicing equipment even without powering the rest of the aircraft’s buses.</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The Auxiliary DC Buses provide DC Cabin and Galley power.</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Left and Right Battery Buses can be used to connect the Main Batteries  to the rest of the electrical system.</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Battery Buses do not power any users directly except for the APU Starter and Auxiliary Hydraulic Pump.</a:t>
            </a:r>
            <a:endParaRPr lang="en-US"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Note: DC system is essentially different in one principle. In the AC systems, a Main AC Bus could be powered from an opposite Main AC Bus.</a:t>
            </a:r>
            <a:br>
              <a:rPr lang="en-CA" sz="1200" kern="1200" dirty="0" smtClean="0">
                <a:solidFill>
                  <a:schemeClr val="tx1"/>
                </a:solidFill>
                <a:effectLst/>
                <a:latin typeface="Arial" pitchFamily="34" charset="0"/>
                <a:ea typeface="+mn-ea"/>
                <a:cs typeface="Arial" pitchFamily="34" charset="0"/>
              </a:rPr>
            </a:br>
            <a:r>
              <a:rPr lang="en-CA" sz="1200" kern="1200" dirty="0" smtClean="0">
                <a:solidFill>
                  <a:schemeClr val="tx1"/>
                </a:solidFill>
                <a:effectLst/>
                <a:latin typeface="Arial" pitchFamily="34" charset="0"/>
                <a:ea typeface="+mn-ea"/>
                <a:cs typeface="Arial" pitchFamily="34" charset="0"/>
              </a:rPr>
              <a:t>This will </a:t>
            </a:r>
            <a:r>
              <a:rPr lang="en-CA" sz="1200" u="sng" kern="1200" dirty="0" smtClean="0">
                <a:solidFill>
                  <a:schemeClr val="tx1"/>
                </a:solidFill>
                <a:effectLst/>
                <a:latin typeface="Arial" pitchFamily="34" charset="0"/>
                <a:ea typeface="+mn-ea"/>
                <a:cs typeface="Arial" pitchFamily="34" charset="0"/>
              </a:rPr>
              <a:t>never</a:t>
            </a:r>
            <a:r>
              <a:rPr lang="en-CA" sz="1200" kern="1200" dirty="0" smtClean="0">
                <a:solidFill>
                  <a:schemeClr val="tx1"/>
                </a:solidFill>
                <a:effectLst/>
                <a:latin typeface="Arial" pitchFamily="34" charset="0"/>
                <a:ea typeface="+mn-ea"/>
                <a:cs typeface="Arial" pitchFamily="34" charset="0"/>
              </a:rPr>
              <a:t> occur in the DC system. A DC Bus will never connect to another opposite DC Bus in order to transfer power.</a:t>
            </a:r>
            <a:endParaRPr lang="en-US"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endParaRPr lang="en-US" sz="1200" baseline="0" dirty="0" smtClean="0">
              <a:latin typeface="Arial" pitchFamily="34" charset="0"/>
              <a:cs typeface="Arial" pitchFamily="34" charset="0"/>
            </a:endParaRPr>
          </a:p>
          <a:p>
            <a:r>
              <a:rPr lang="en-US" b="1" baseline="0" dirty="0" smtClean="0">
                <a:latin typeface="Arial" pitchFamily="34" charset="0"/>
                <a:cs typeface="Arial" pitchFamily="34" charset="0"/>
              </a:rPr>
              <a:t>Recommendations/Rationale:</a:t>
            </a:r>
          </a:p>
          <a:p>
            <a:r>
              <a:rPr lang="en-US" b="0" baseline="0" dirty="0" smtClean="0">
                <a:latin typeface="Arial" pitchFamily="34" charset="0"/>
                <a:cs typeface="Arial" pitchFamily="34" charset="0"/>
              </a:rPr>
              <a:t>We included a placeholder for an image of the DC Power system, as it is important to add a visual representation of this system being taught. We also highlighted the key points from the instructor notes directly on the slide.</a:t>
            </a:r>
          </a:p>
        </p:txBody>
      </p:sp>
      <p:sp>
        <p:nvSpPr>
          <p:cNvPr id="4" name="Slide Number Placeholder 3"/>
          <p:cNvSpPr>
            <a:spLocks noGrp="1"/>
          </p:cNvSpPr>
          <p:nvPr>
            <p:ph type="sldNum" sz="quarter" idx="10"/>
          </p:nvPr>
        </p:nvSpPr>
        <p:spPr/>
        <p:txBody>
          <a:bodyPr/>
          <a:lstStyle/>
          <a:p>
            <a:fld id="{15116F99-AABC-45B7-9C67-41C3B9CFFD68}" type="slidenum">
              <a:rPr lang="en-US" smtClean="0"/>
              <a:t>10</a:t>
            </a:fld>
            <a:endParaRPr lang="en-US" dirty="0"/>
          </a:p>
        </p:txBody>
      </p:sp>
    </p:spTree>
    <p:extLst>
      <p:ext uri="{BB962C8B-B14F-4D97-AF65-F5344CB8AC3E}">
        <p14:creationId xmlns:p14="http://schemas.microsoft.com/office/powerpoint/2010/main" val="1400436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cs typeface="Arial" pitchFamily="34" charset="0"/>
              </a:rPr>
              <a:t>Instructor Guidance: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dirty="0" smtClean="0">
                <a:solidFill>
                  <a:schemeClr val="tx1"/>
                </a:solidFill>
                <a:effectLst/>
                <a:latin typeface="Arial" pitchFamily="34" charset="0"/>
                <a:ea typeface="+mn-ea"/>
                <a:cs typeface="Arial" pitchFamily="34" charset="0"/>
              </a:rPr>
              <a:t>Discuss the general TRU principles and indications.</a:t>
            </a:r>
            <a:endParaRPr lang="en-US"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Use Simfinity</a:t>
            </a:r>
            <a:r>
              <a:rPr lang="en-CA" sz="1200" kern="1200" baseline="30000" dirty="0" smtClean="0">
                <a:solidFill>
                  <a:schemeClr val="tx1"/>
                </a:solidFill>
                <a:effectLst/>
                <a:latin typeface="Arial" pitchFamily="34" charset="0"/>
                <a:ea typeface="+mn-ea"/>
                <a:cs typeface="Arial" pitchFamily="34" charset="0"/>
              </a:rPr>
              <a:t>TM</a:t>
            </a:r>
            <a:r>
              <a:rPr lang="en-CA" sz="1200" kern="1200" dirty="0" smtClean="0">
                <a:solidFill>
                  <a:schemeClr val="tx1"/>
                </a:solidFill>
                <a:effectLst/>
                <a:latin typeface="Arial" pitchFamily="34" charset="0"/>
                <a:ea typeface="+mn-ea"/>
                <a:cs typeface="Arial" pitchFamily="34" charset="0"/>
              </a:rPr>
              <a:t> to show the TRUs.</a:t>
            </a:r>
            <a:endParaRPr lang="en-US" sz="1200" kern="1200" dirty="0" smtClean="0">
              <a:solidFill>
                <a:schemeClr val="tx1"/>
              </a:solidFill>
              <a:effectLst/>
              <a:latin typeface="Arial" pitchFamily="34" charset="0"/>
              <a:ea typeface="+mn-ea"/>
              <a:cs typeface="Arial" pitchFamily="34" charset="0"/>
            </a:endParaRPr>
          </a:p>
          <a:p>
            <a:pPr marL="0" indent="0">
              <a:buFont typeface="Arial" pitchFamily="34" charset="0"/>
              <a:buNone/>
            </a:pPr>
            <a:endParaRPr lang="en-US" b="0" baseline="0" dirty="0" smtClean="0">
              <a:latin typeface="Arial" pitchFamily="34" charset="0"/>
              <a:cs typeface="Arial" pitchFamily="34" charset="0"/>
            </a:endParaRPr>
          </a:p>
          <a:p>
            <a:r>
              <a:rPr lang="en-US" b="1" dirty="0" smtClean="0">
                <a:latin typeface="Arial" pitchFamily="34" charset="0"/>
                <a:cs typeface="Arial" pitchFamily="34" charset="0"/>
              </a:rPr>
              <a:t>Speaking</a:t>
            </a:r>
            <a:r>
              <a:rPr lang="en-US" b="1" baseline="0" dirty="0" smtClean="0">
                <a:latin typeface="Arial" pitchFamily="34" charset="0"/>
                <a:cs typeface="Arial" pitchFamily="34" charset="0"/>
              </a:rPr>
              <a:t> Points:</a:t>
            </a: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Five Transformer Rectifier Units convert AC to DC Power.</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Output: nominal 28V, max. 250A (~ 100%).</a:t>
            </a: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Voltage will vary according to load between 26-29V.</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TRUs are located under the Forward Cabin Floor.</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TRUs have an internal cooling fan.</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Underfloor area is also ventilated/cooled by airflow.</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Cooling Fan operation and Temperature are monitored; CAS message will be triggered.</a:t>
            </a:r>
            <a:endParaRPr lang="en-US"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TRU temperatures cannot be read on any synoptic.</a:t>
            </a:r>
            <a:endParaRPr lang="en-US" sz="1200" baseline="0" dirty="0" smtClean="0">
              <a:latin typeface="Arial" pitchFamily="34" charset="0"/>
              <a:cs typeface="Arial" pitchFamily="34" charset="0"/>
            </a:endParaRPr>
          </a:p>
          <a:p>
            <a:endParaRPr lang="en-US" b="1" baseline="0" dirty="0" smtClean="0">
              <a:latin typeface="Arial" pitchFamily="34" charset="0"/>
              <a:cs typeface="Arial" pitchFamily="34" charset="0"/>
            </a:endParaRPr>
          </a:p>
          <a:p>
            <a:r>
              <a:rPr lang="en-US" b="1" baseline="0" dirty="0" smtClean="0">
                <a:latin typeface="Arial" pitchFamily="34" charset="0"/>
                <a:cs typeface="Arial" pitchFamily="34" charset="0"/>
              </a:rPr>
              <a:t>Recommendations/Rationale:</a:t>
            </a:r>
          </a:p>
          <a:p>
            <a:r>
              <a:rPr lang="en-US" b="0" baseline="0" dirty="0" smtClean="0">
                <a:latin typeface="Arial" pitchFamily="34" charset="0"/>
                <a:cs typeface="Arial" pitchFamily="34" charset="0"/>
              </a:rPr>
              <a:t>For slides 11-13, we split the TRU content across slides and chunked the information in a manner easily facilitated and consumed. On each slide in the TRU section, we highlighted the key points directly on the slide.</a:t>
            </a:r>
          </a:p>
          <a:p>
            <a:endParaRPr lang="en-US" b="0" baseline="0" dirty="0" smtClean="0">
              <a:latin typeface="Arial" pitchFamily="34" charset="0"/>
              <a:cs typeface="Arial" pitchFamily="34" charset="0"/>
            </a:endParaRPr>
          </a:p>
          <a:p>
            <a:r>
              <a:rPr lang="en-US" b="0" baseline="0" dirty="0" smtClean="0">
                <a:latin typeface="Arial" pitchFamily="34" charset="0"/>
                <a:cs typeface="Arial" pitchFamily="34" charset="0"/>
              </a:rPr>
              <a:t>With the introduction of the acronym TRU and noticing others throughout the module, we recommend creating a glossary as part of the User Guide for quick reference. </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5116F99-AABC-45B7-9C67-41C3B9CFFD68}" type="slidenum">
              <a:rPr lang="en-US" smtClean="0"/>
              <a:t>11</a:t>
            </a:fld>
            <a:endParaRPr lang="en-US" dirty="0"/>
          </a:p>
        </p:txBody>
      </p:sp>
    </p:spTree>
    <p:extLst>
      <p:ext uri="{BB962C8B-B14F-4D97-AF65-F5344CB8AC3E}">
        <p14:creationId xmlns:p14="http://schemas.microsoft.com/office/powerpoint/2010/main" val="1400436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Instructor Guidance:</a:t>
            </a:r>
          </a:p>
          <a:p>
            <a:pPr marL="0" indent="0">
              <a:buFont typeface="Arial" pitchFamily="34" charset="0"/>
              <a:buNone/>
            </a:pPr>
            <a:r>
              <a:rPr lang="en-CA" sz="1200" kern="1200" dirty="0" smtClean="0">
                <a:solidFill>
                  <a:schemeClr val="tx1"/>
                </a:solidFill>
                <a:effectLst/>
                <a:latin typeface="Arial" pitchFamily="34" charset="0"/>
                <a:ea typeface="+mn-ea"/>
                <a:cs typeface="Arial" pitchFamily="34" charset="0"/>
              </a:rPr>
              <a:t>This slide uses</a:t>
            </a:r>
            <a:r>
              <a:rPr lang="en-CA" sz="1200" kern="1200" baseline="0" dirty="0" smtClean="0">
                <a:solidFill>
                  <a:schemeClr val="tx1"/>
                </a:solidFill>
                <a:effectLst/>
                <a:latin typeface="Arial" pitchFamily="34" charset="0"/>
                <a:ea typeface="+mn-ea"/>
                <a:cs typeface="Arial" pitchFamily="34" charset="0"/>
              </a:rPr>
              <a:t> a build to present TRU content. Press the Enter key once to reveal Essential and Auxiliary TRU content.</a:t>
            </a:r>
            <a:endParaRPr lang="en-CA"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When</a:t>
            </a:r>
            <a:r>
              <a:rPr lang="en-CA" sz="1200" kern="1200" baseline="0" dirty="0" smtClean="0">
                <a:solidFill>
                  <a:schemeClr val="tx1"/>
                </a:solidFill>
                <a:effectLst/>
                <a:latin typeface="Arial" pitchFamily="34" charset="0"/>
                <a:ea typeface="+mn-ea"/>
                <a:cs typeface="Arial" pitchFamily="34" charset="0"/>
              </a:rPr>
              <a:t> discussing Main TRUs:</a:t>
            </a: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Use Simfinity</a:t>
            </a:r>
            <a:r>
              <a:rPr lang="en-CA" sz="1200" kern="1200" baseline="30000" dirty="0" smtClean="0">
                <a:solidFill>
                  <a:schemeClr val="tx1"/>
                </a:solidFill>
                <a:effectLst/>
                <a:latin typeface="Arial" pitchFamily="34" charset="0"/>
                <a:ea typeface="+mn-ea"/>
                <a:cs typeface="Arial" pitchFamily="34" charset="0"/>
              </a:rPr>
              <a:t>TM</a:t>
            </a:r>
            <a:r>
              <a:rPr lang="en-CA" sz="1200" kern="1200" dirty="0" smtClean="0">
                <a:solidFill>
                  <a:schemeClr val="tx1"/>
                </a:solidFill>
                <a:effectLst/>
                <a:latin typeface="Arial" pitchFamily="34" charset="0"/>
                <a:ea typeface="+mn-ea"/>
                <a:cs typeface="Arial" pitchFamily="34" charset="0"/>
              </a:rPr>
              <a:t> to point out the possibilities to power the Main TRUs. Use the electrical diagram and the synoptic pages.</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Point out the path for the AUX TRU to power a Main DC Bus.</a:t>
            </a:r>
          </a:p>
          <a:p>
            <a:pPr marL="171450" lvl="0" indent="-171450">
              <a:buFont typeface="Arial" pitchFamily="34" charset="0"/>
              <a:buChar char="•"/>
            </a:pPr>
            <a:r>
              <a:rPr lang="en-US" sz="1200" kern="1200" dirty="0" smtClean="0">
                <a:solidFill>
                  <a:schemeClr val="tx1"/>
                </a:solidFill>
                <a:effectLst/>
                <a:latin typeface="Arial" pitchFamily="34" charset="0"/>
                <a:ea typeface="+mn-ea"/>
                <a:cs typeface="Arial" pitchFamily="34" charset="0"/>
              </a:rPr>
              <a:t>When discussing Essential</a:t>
            </a:r>
            <a:r>
              <a:rPr lang="en-US" sz="1200" kern="1200" baseline="0" dirty="0" smtClean="0">
                <a:solidFill>
                  <a:schemeClr val="tx1"/>
                </a:solidFill>
                <a:effectLst/>
                <a:latin typeface="Arial" pitchFamily="34" charset="0"/>
                <a:ea typeface="+mn-ea"/>
                <a:cs typeface="Arial" pitchFamily="34" charset="0"/>
              </a:rPr>
              <a:t> TRUs:</a:t>
            </a: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Use Simfinity</a:t>
            </a:r>
            <a:r>
              <a:rPr lang="en-CA" sz="1200" kern="1200" baseline="30000" dirty="0" smtClean="0">
                <a:solidFill>
                  <a:schemeClr val="tx1"/>
                </a:solidFill>
                <a:effectLst/>
                <a:latin typeface="Arial" pitchFamily="34" charset="0"/>
                <a:ea typeface="+mn-ea"/>
                <a:cs typeface="Arial" pitchFamily="34" charset="0"/>
              </a:rPr>
              <a:t>TM</a:t>
            </a:r>
            <a:r>
              <a:rPr lang="en-CA" sz="1200" kern="1200" dirty="0" smtClean="0">
                <a:solidFill>
                  <a:schemeClr val="tx1"/>
                </a:solidFill>
                <a:effectLst/>
                <a:latin typeface="Arial" pitchFamily="34" charset="0"/>
                <a:ea typeface="+mn-ea"/>
                <a:cs typeface="Arial" pitchFamily="34" charset="0"/>
              </a:rPr>
              <a:t> to show the possibilities to power the Essential TRUs using the electrical schematic and synoptic pages.</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Emphasize the redundancy for the Essential DC Buses. Malfunctions will be demonstrated later.</a:t>
            </a:r>
          </a:p>
          <a:p>
            <a:pPr marL="171450" lvl="0" indent="-171450">
              <a:buFont typeface="Arial" pitchFamily="34" charset="0"/>
              <a:buChar char="•"/>
            </a:pPr>
            <a:r>
              <a:rPr lang="en-US" sz="1200" kern="1200" dirty="0" smtClean="0">
                <a:solidFill>
                  <a:schemeClr val="tx1"/>
                </a:solidFill>
                <a:effectLst/>
                <a:latin typeface="Arial" pitchFamily="34" charset="0"/>
                <a:ea typeface="+mn-ea"/>
                <a:cs typeface="Arial" pitchFamily="34" charset="0"/>
              </a:rPr>
              <a:t>When</a:t>
            </a:r>
            <a:r>
              <a:rPr lang="en-US" sz="1200" kern="1200" baseline="0" dirty="0" smtClean="0">
                <a:solidFill>
                  <a:schemeClr val="tx1"/>
                </a:solidFill>
                <a:effectLst/>
                <a:latin typeface="Arial" pitchFamily="34" charset="0"/>
                <a:ea typeface="+mn-ea"/>
                <a:cs typeface="Arial" pitchFamily="34" charset="0"/>
              </a:rPr>
              <a:t> discussing Auxiliary TRUs:</a:t>
            </a: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Use Simfinity</a:t>
            </a:r>
            <a:r>
              <a:rPr lang="en-CA" sz="1200" kern="1200" baseline="30000" dirty="0" smtClean="0">
                <a:solidFill>
                  <a:schemeClr val="tx1"/>
                </a:solidFill>
                <a:effectLst/>
                <a:latin typeface="Arial" pitchFamily="34" charset="0"/>
                <a:ea typeface="+mn-ea"/>
                <a:cs typeface="Arial" pitchFamily="34" charset="0"/>
              </a:rPr>
              <a:t>TM</a:t>
            </a:r>
            <a:r>
              <a:rPr lang="en-CA" sz="1200" kern="1200" dirty="0" smtClean="0">
                <a:solidFill>
                  <a:schemeClr val="tx1"/>
                </a:solidFill>
                <a:effectLst/>
                <a:latin typeface="Arial" pitchFamily="34" charset="0"/>
                <a:ea typeface="+mn-ea"/>
                <a:cs typeface="Arial" pitchFamily="34" charset="0"/>
              </a:rPr>
              <a:t> to show the possible functions of the Auxiliary TRU using the electrical schematic and synoptics.</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Malfunctions will be demonstrated later.</a:t>
            </a:r>
            <a:endParaRPr lang="en-US" sz="1200" kern="1200" dirty="0" smtClean="0">
              <a:solidFill>
                <a:schemeClr val="tx1"/>
              </a:solidFill>
              <a:effectLst/>
              <a:latin typeface="Arial" pitchFamily="34" charset="0"/>
              <a:ea typeface="+mn-ea"/>
              <a:cs typeface="Arial" pitchFamily="34" charset="0"/>
            </a:endParaRPr>
          </a:p>
          <a:p>
            <a:pPr marL="0" indent="0">
              <a:buFont typeface="Arial" pitchFamily="34" charset="0"/>
              <a:buNone/>
            </a:pPr>
            <a:endParaRPr lang="en-US" sz="1200" b="0" baseline="0" dirty="0" smtClean="0">
              <a:latin typeface="Arial" pitchFamily="34" charset="0"/>
              <a:cs typeface="Arial" pitchFamily="34" charset="0"/>
            </a:endParaRPr>
          </a:p>
          <a:p>
            <a:r>
              <a:rPr lang="en-US" sz="1200" b="1" dirty="0" smtClean="0">
                <a:latin typeface="Arial" pitchFamily="34" charset="0"/>
                <a:cs typeface="Arial" pitchFamily="34" charset="0"/>
              </a:rPr>
              <a:t>Speaking</a:t>
            </a:r>
            <a:r>
              <a:rPr lang="en-US" sz="1200" b="1" baseline="0" dirty="0" smtClean="0">
                <a:latin typeface="Arial" pitchFamily="34" charset="0"/>
                <a:cs typeface="Arial" pitchFamily="34" charset="0"/>
              </a:rPr>
              <a:t> Points: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200" b="1" kern="1200" dirty="0" smtClean="0">
                <a:solidFill>
                  <a:schemeClr val="tx1"/>
                </a:solidFill>
                <a:effectLst/>
                <a:latin typeface="Arial" pitchFamily="34" charset="0"/>
                <a:ea typeface="+mn-ea"/>
                <a:cs typeface="Arial" pitchFamily="34" charset="0"/>
              </a:rPr>
              <a:t>Main</a:t>
            </a:r>
            <a:r>
              <a:rPr lang="en-CA" sz="1200" b="1" kern="1200" baseline="0" dirty="0" smtClean="0">
                <a:solidFill>
                  <a:schemeClr val="tx1"/>
                </a:solidFill>
                <a:effectLst/>
                <a:latin typeface="Arial" pitchFamily="34" charset="0"/>
                <a:ea typeface="+mn-ea"/>
                <a:cs typeface="Arial" pitchFamily="34" charset="0"/>
              </a:rPr>
              <a:t> TRUs</a:t>
            </a: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Left and Right Main TRUs powered from respective Main AC Bus.</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In case a Main AC Bus fails, the respective Main TRU can be powered from opposite Main AC Bus.</a:t>
            </a: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Transfer is </a:t>
            </a:r>
            <a:r>
              <a:rPr lang="en-CA" sz="1200" u="sng" kern="1200" dirty="0" smtClean="0">
                <a:solidFill>
                  <a:schemeClr val="tx1"/>
                </a:solidFill>
                <a:effectLst/>
                <a:latin typeface="Arial" pitchFamily="34" charset="0"/>
                <a:ea typeface="+mn-ea"/>
                <a:cs typeface="Arial" pitchFamily="34" charset="0"/>
              </a:rPr>
              <a:t>not</a:t>
            </a:r>
            <a:r>
              <a:rPr lang="en-CA" sz="1200" kern="1200" dirty="0" smtClean="0">
                <a:solidFill>
                  <a:schemeClr val="tx1"/>
                </a:solidFill>
                <a:effectLst/>
                <a:latin typeface="Arial" pitchFamily="34" charset="0"/>
                <a:ea typeface="+mn-ea"/>
                <a:cs typeface="Arial" pitchFamily="34" charset="0"/>
              </a:rPr>
              <a:t> automatic; Crew needs to use respective Main TRU Switch.</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In case a Main TRU fails, the BPCUs will take action:</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The Main TRU will be isolated from its bus.</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The Auxiliary TRU will connect to the respective Main AC Bus.</a:t>
            </a:r>
            <a:endParaRPr lang="en-US"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Power is restored after a momentary loss of power</a:t>
            </a:r>
            <a:r>
              <a:rPr lang="en-US" sz="1200" dirty="0" smtClean="0">
                <a:effectLst/>
                <a:latin typeface="Arial" pitchFamily="34" charset="0"/>
                <a:cs typeface="Arial" pitchFamily="34" charset="0"/>
              </a:rPr>
              <a:t> </a:t>
            </a:r>
            <a:r>
              <a:rPr lang="en-CA" sz="1200" kern="1200" dirty="0" smtClean="0">
                <a:solidFill>
                  <a:schemeClr val="tx1"/>
                </a:solidFill>
                <a:effectLst/>
                <a:latin typeface="Arial" pitchFamily="34" charset="0"/>
                <a:ea typeface="+mn-ea"/>
                <a:cs typeface="Arial" pitchFamily="34" charset="0"/>
              </a:rPr>
              <a:t>Main and Essential TRUs are powered from respective Main AC Bus.</a:t>
            </a:r>
            <a:endParaRPr lang="en-US"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Auxiliary TRU normally powered by Left Main AC Bus.</a:t>
            </a:r>
          </a:p>
          <a:p>
            <a:pPr marL="0" indent="0">
              <a:buFont typeface="Arial" pitchFamily="34" charset="0"/>
              <a:buNone/>
            </a:pPr>
            <a:endParaRPr lang="en-CA" sz="1200" b="1" kern="1200" baseline="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200" b="1" kern="1200" baseline="0" dirty="0" smtClean="0">
                <a:solidFill>
                  <a:schemeClr val="tx1"/>
                </a:solidFill>
                <a:effectLst/>
                <a:latin typeface="Arial" pitchFamily="34" charset="0"/>
                <a:ea typeface="+mn-ea"/>
                <a:cs typeface="Arial" pitchFamily="34" charset="0"/>
              </a:rPr>
              <a:t>Essential TRUs</a:t>
            </a: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Left and Right Essential TRUs powered from respective Main AC Bus.</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In case an Essential TRU fails, the BPCUs will take action:</a:t>
            </a:r>
            <a:r>
              <a:rPr lang="en-US" sz="1200" dirty="0" smtClean="0">
                <a:effectLst/>
                <a:latin typeface="Arial" pitchFamily="34" charset="0"/>
                <a:cs typeface="Arial" pitchFamily="34" charset="0"/>
              </a:rPr>
              <a:t> </a:t>
            </a: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The Essential TRU will be isolated from its bus.</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The Auxiliary TRU will connect to the respective Essential AC Bus.</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Power is restored after a momentary loss of power.</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In case there is no TRU to power an Essential Bus, the Main Batteries will be used.</a:t>
            </a:r>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CA" sz="1200" b="1" kern="1200" baseline="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200" b="1" kern="1200" baseline="0" dirty="0" smtClean="0">
                <a:solidFill>
                  <a:schemeClr val="tx1"/>
                </a:solidFill>
                <a:effectLst/>
                <a:latin typeface="Arial" pitchFamily="34" charset="0"/>
                <a:ea typeface="+mn-ea"/>
                <a:cs typeface="Arial" pitchFamily="34" charset="0"/>
              </a:rPr>
              <a:t>Auxiliary TRUs</a:t>
            </a: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Auxiliary TRU normally powered by Left Main AC Bus.</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Automatic transfer to Right Main AC Bus when Left Main AC Bus fails.</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Auxiliary TRU can supply any Essential or Main DC Bus in case a TRU fails.</a:t>
            </a: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Single TRU failure will not result in loss of a DC Bus.</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Auxiliary TRU can power only one bus at a time, Priority: </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Essential over Main</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Left over Right</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Normally Auxiliary TRU powers the Left and Right Auxiliary Buses.</a:t>
            </a:r>
            <a:endParaRPr lang="en-US"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When Auxiliary TRU powers any Essential or Main DC Bus, the power to the Auxiliary Buses is removed.</a:t>
            </a:r>
            <a:endParaRPr lang="en-CA" sz="1200" b="1"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endParaRPr lang="en-US" sz="1200" baseline="0" dirty="0" smtClean="0">
              <a:latin typeface="Arial" pitchFamily="34" charset="0"/>
              <a:cs typeface="Arial" pitchFamily="34" charset="0"/>
            </a:endParaRPr>
          </a:p>
          <a:p>
            <a:r>
              <a:rPr lang="en-US" sz="1200" b="1" baseline="0" dirty="0" smtClean="0">
                <a:latin typeface="Arial" pitchFamily="34" charset="0"/>
                <a:cs typeface="Arial" pitchFamily="34" charset="0"/>
              </a:rPr>
              <a:t>Recommendations/Rationale:</a:t>
            </a:r>
          </a:p>
          <a:p>
            <a:r>
              <a:rPr lang="en-US" sz="1200" b="0" baseline="0" dirty="0" smtClean="0">
                <a:latin typeface="Arial" pitchFamily="34" charset="0"/>
                <a:cs typeface="Arial" pitchFamily="34" charset="0"/>
              </a:rPr>
              <a:t>On this slide, we chunked the information about the three types of TRUs on one slide for easy reference and consumption – again focusing on giving the instructor in-class time to focus on the </a:t>
            </a:r>
            <a:r>
              <a:rPr lang="en-CA" sz="1200" kern="1200" dirty="0" smtClean="0">
                <a:solidFill>
                  <a:schemeClr val="tx1"/>
                </a:solidFill>
                <a:effectLst/>
                <a:latin typeface="Arial" pitchFamily="34" charset="0"/>
                <a:ea typeface="+mn-ea"/>
                <a:cs typeface="Arial" pitchFamily="34" charset="0"/>
              </a:rPr>
              <a:t>Simfinity</a:t>
            </a:r>
            <a:r>
              <a:rPr lang="en-CA" sz="1200" kern="1200" baseline="30000" dirty="0" smtClean="0">
                <a:solidFill>
                  <a:schemeClr val="tx1"/>
                </a:solidFill>
                <a:effectLst/>
                <a:latin typeface="Arial" pitchFamily="34" charset="0"/>
                <a:ea typeface="+mn-ea"/>
                <a:cs typeface="Arial" pitchFamily="34" charset="0"/>
              </a:rPr>
              <a:t>TM</a:t>
            </a:r>
            <a:r>
              <a:rPr lang="en-US" sz="1200" b="0" baseline="0" dirty="0" smtClean="0">
                <a:latin typeface="Arial" pitchFamily="34" charset="0"/>
                <a:cs typeface="Arial" pitchFamily="34" charset="0"/>
              </a:rPr>
              <a:t> demonstrations. This slide uses a build so that the instructor has a smooth transition from PPT lecture to demo.</a:t>
            </a:r>
          </a:p>
          <a:p>
            <a:pPr rtl="0"/>
            <a:endParaRPr lang="en-US" sz="1200" dirty="0" smtClean="0">
              <a:latin typeface="Arial" pitchFamily="34" charset="0"/>
              <a:cs typeface="Arial" pitchFamily="34" charset="0"/>
            </a:endParaRPr>
          </a:p>
          <a:p>
            <a:pPr rtl="0"/>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5116F99-AABC-45B7-9C67-41C3B9CFFD68}" type="slidenum">
              <a:rPr lang="en-US" smtClean="0"/>
              <a:t>12</a:t>
            </a:fld>
            <a:endParaRPr lang="en-US" dirty="0"/>
          </a:p>
        </p:txBody>
      </p:sp>
    </p:spTree>
    <p:extLst>
      <p:ext uri="{BB962C8B-B14F-4D97-AF65-F5344CB8AC3E}">
        <p14:creationId xmlns:p14="http://schemas.microsoft.com/office/powerpoint/2010/main" val="140043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Instructor</a:t>
            </a:r>
            <a:r>
              <a:rPr lang="en-US" sz="1200" b="1" baseline="0" dirty="0" smtClean="0">
                <a:latin typeface="Arial" pitchFamily="34" charset="0"/>
                <a:cs typeface="Arial" pitchFamily="34" charset="0"/>
              </a:rPr>
              <a:t> </a:t>
            </a:r>
            <a:r>
              <a:rPr lang="en-US" sz="1200" b="1" dirty="0" smtClean="0">
                <a:latin typeface="Arial" pitchFamily="34" charset="0"/>
                <a:cs typeface="Arial" pitchFamily="34" charset="0"/>
              </a:rPr>
              <a:t>Guidance:</a:t>
            </a:r>
          </a:p>
          <a:p>
            <a:pPr marL="171450" indent="-171450">
              <a:buFont typeface="Arial" pitchFamily="34" charset="0"/>
              <a:buChar char="•"/>
            </a:pPr>
            <a:r>
              <a:rPr lang="en-CA" sz="1200" kern="1200" baseline="0" dirty="0" smtClean="0">
                <a:solidFill>
                  <a:schemeClr val="tx1"/>
                </a:solidFill>
                <a:effectLst/>
                <a:latin typeface="Arial" pitchFamily="34" charset="0"/>
                <a:ea typeface="+mn-ea"/>
                <a:cs typeface="Arial" pitchFamily="34" charset="0"/>
              </a:rPr>
              <a:t>Press the Enter key once to reveal “Loss of all AC Power” content.</a:t>
            </a:r>
            <a:endParaRPr lang="en-CA" sz="1200" kern="1200" dirty="0" smtClean="0">
              <a:solidFill>
                <a:schemeClr val="tx1"/>
              </a:solidFill>
              <a:effectLst/>
              <a:latin typeface="Arial" pitchFamily="34" charset="0"/>
              <a:ea typeface="+mn-ea"/>
              <a:cs typeface="Arial" pitchFamily="34" charset="0"/>
            </a:endParaRPr>
          </a:p>
          <a:p>
            <a:pPr marL="0" indent="0">
              <a:buFont typeface="Arial" pitchFamily="34" charset="0"/>
              <a:buNone/>
            </a:pPr>
            <a:endParaRPr lang="en-US" sz="1200" b="0" baseline="0" dirty="0" smtClean="0">
              <a:latin typeface="Arial" pitchFamily="34" charset="0"/>
              <a:cs typeface="Arial" pitchFamily="34" charset="0"/>
            </a:endParaRPr>
          </a:p>
          <a:p>
            <a:r>
              <a:rPr lang="en-US" sz="1200" b="1" dirty="0" smtClean="0">
                <a:latin typeface="Arial" pitchFamily="34" charset="0"/>
                <a:cs typeface="Arial" pitchFamily="34" charset="0"/>
              </a:rPr>
              <a:t>Speaking</a:t>
            </a:r>
            <a:r>
              <a:rPr lang="en-US" sz="1200" b="1" baseline="0" dirty="0" smtClean="0">
                <a:latin typeface="Arial" pitchFamily="34" charset="0"/>
                <a:cs typeface="Arial" pitchFamily="34" charset="0"/>
              </a:rPr>
              <a:t> Points:</a:t>
            </a: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Summary: Loss of a single Main AC Bus:</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Both respective Main and Essential TRUs fail.</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Associated Main DC Bus is lost until manually recovered.</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Associated Essential DC Bus will be powered by Auxiliary TRU.</a:t>
            </a:r>
            <a:endParaRPr lang="en-US"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Note: Auxiliary TRU can power only one bus at a time.</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In case of loss of all AC Power:</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Essential Buses initially powered from Main Batteries.</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When RAT is deployed, both Essential TRUs will be powered again directly from the RAT.</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Main Batteries will not be required anymore.</a:t>
            </a:r>
            <a:endParaRPr lang="en-US" sz="1200" dirty="0" smtClean="0">
              <a:latin typeface="Arial" pitchFamily="34" charset="0"/>
              <a:cs typeface="Arial" pitchFamily="34" charset="0"/>
            </a:endParaRPr>
          </a:p>
          <a:p>
            <a:pPr marL="171450" indent="-171450">
              <a:buFont typeface="Arial" pitchFamily="34" charset="0"/>
              <a:buChar char="•"/>
            </a:pPr>
            <a:endParaRPr lang="en-US" sz="1200" baseline="0" dirty="0" smtClean="0">
              <a:latin typeface="Arial" pitchFamily="34" charset="0"/>
              <a:cs typeface="Arial" pitchFamily="34" charset="0"/>
            </a:endParaRPr>
          </a:p>
          <a:p>
            <a:r>
              <a:rPr lang="en-US" sz="1200" b="1" baseline="0" dirty="0" smtClean="0">
                <a:latin typeface="Arial" pitchFamily="34" charset="0"/>
                <a:cs typeface="Arial" pitchFamily="34" charset="0"/>
              </a:rPr>
              <a:t>Recommendations/Rationale:</a:t>
            </a:r>
          </a:p>
          <a:p>
            <a:r>
              <a:rPr lang="en-US" sz="1200" b="0" baseline="0" dirty="0" smtClean="0">
                <a:latin typeface="Arial" pitchFamily="34" charset="0"/>
                <a:cs typeface="Arial" pitchFamily="34" charset="0"/>
              </a:rPr>
              <a:t>This content was chunked and extracted from the main TRU content to highlight specifically what to do if there is a loss of power. We used a PPT build to reduce the cognitive load and focus the participants’ attention to one piece of content at a time.</a:t>
            </a:r>
          </a:p>
          <a:p>
            <a:pPr lvl="0"/>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116F99-AABC-45B7-9C67-41C3B9CFFD68}" type="slidenum">
              <a:rPr lang="en-US" smtClean="0"/>
              <a:t>13</a:t>
            </a:fld>
            <a:endParaRPr lang="en-US" dirty="0"/>
          </a:p>
        </p:txBody>
      </p:sp>
    </p:spTree>
    <p:extLst>
      <p:ext uri="{BB962C8B-B14F-4D97-AF65-F5344CB8AC3E}">
        <p14:creationId xmlns:p14="http://schemas.microsoft.com/office/powerpoint/2010/main" val="140043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cs typeface="Arial" pitchFamily="34" charset="0"/>
              </a:rPr>
              <a:t>Instructor Guidance:</a:t>
            </a: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This slide uses a build</a:t>
            </a:r>
            <a:r>
              <a:rPr lang="en-CA" sz="1200" kern="1200" baseline="0" dirty="0" smtClean="0">
                <a:solidFill>
                  <a:schemeClr val="tx1"/>
                </a:solidFill>
                <a:effectLst/>
                <a:latin typeface="Arial" pitchFamily="34" charset="0"/>
                <a:ea typeface="+mn-ea"/>
                <a:cs typeface="Arial" pitchFamily="34" charset="0"/>
              </a:rPr>
              <a:t> to present the question and reveal the correct answer.</a:t>
            </a:r>
          </a:p>
          <a:p>
            <a:pPr marL="171450" indent="-171450">
              <a:buFont typeface="Arial" pitchFamily="34" charset="0"/>
              <a:buChar char="•"/>
            </a:pPr>
            <a:r>
              <a:rPr lang="en-CA" sz="1200" kern="1200" baseline="0" dirty="0" smtClean="0">
                <a:solidFill>
                  <a:schemeClr val="tx1"/>
                </a:solidFill>
                <a:effectLst/>
                <a:latin typeface="Arial" pitchFamily="34" charset="0"/>
                <a:ea typeface="+mn-ea"/>
                <a:cs typeface="Arial" pitchFamily="34" charset="0"/>
              </a:rPr>
              <a:t>Read the question aloud and ask for/choose a volunteer to provide an answer to the group.</a:t>
            </a:r>
          </a:p>
          <a:p>
            <a:pPr marL="171450" indent="-171450">
              <a:buFont typeface="Arial" pitchFamily="34" charset="0"/>
              <a:buChar char="•"/>
            </a:pPr>
            <a:r>
              <a:rPr lang="en-CA" sz="1200" kern="1200" baseline="0" dirty="0" smtClean="0">
                <a:solidFill>
                  <a:schemeClr val="tx1"/>
                </a:solidFill>
                <a:effectLst/>
                <a:latin typeface="Arial" pitchFamily="34" charset="0"/>
                <a:ea typeface="+mn-ea"/>
                <a:cs typeface="Arial" pitchFamily="34" charset="0"/>
              </a:rPr>
              <a:t>Press the Enter key once to reveal the correct answer.</a:t>
            </a:r>
            <a:endParaRPr lang="en-CA" sz="1200" kern="1200" dirty="0" smtClean="0">
              <a:solidFill>
                <a:schemeClr val="tx1"/>
              </a:solidFill>
              <a:effectLst/>
              <a:latin typeface="Arial" pitchFamily="34" charset="0"/>
              <a:ea typeface="+mn-ea"/>
              <a:cs typeface="Arial" pitchFamily="34" charset="0"/>
            </a:endParaRPr>
          </a:p>
          <a:p>
            <a:pPr marL="0" indent="0">
              <a:buFont typeface="Arial" pitchFamily="34" charset="0"/>
              <a:buNone/>
            </a:pPr>
            <a:endParaRPr lang="en-US" b="0" baseline="0" dirty="0" smtClean="0">
              <a:latin typeface="Arial" pitchFamily="34" charset="0"/>
              <a:cs typeface="Arial" pitchFamily="34" charset="0"/>
            </a:endParaRPr>
          </a:p>
          <a:p>
            <a:r>
              <a:rPr lang="en-US" b="1" dirty="0" smtClean="0">
                <a:latin typeface="Arial" pitchFamily="34" charset="0"/>
                <a:cs typeface="Arial" pitchFamily="34" charset="0"/>
              </a:rPr>
              <a:t>Speaking</a:t>
            </a:r>
            <a:r>
              <a:rPr lang="en-US" b="1" baseline="0" dirty="0" smtClean="0">
                <a:latin typeface="Arial" pitchFamily="34" charset="0"/>
                <a:cs typeface="Arial" pitchFamily="34" charset="0"/>
              </a:rPr>
              <a:t> Points: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dirty="0" smtClean="0">
                <a:solidFill>
                  <a:schemeClr val="tx1"/>
                </a:solidFill>
                <a:effectLst/>
                <a:latin typeface="Arial" pitchFamily="34" charset="0"/>
                <a:ea typeface="+mn-ea"/>
                <a:cs typeface="Arial" pitchFamily="34" charset="0"/>
              </a:rPr>
              <a:t>The</a:t>
            </a:r>
            <a:r>
              <a:rPr lang="en-CA" sz="1200" kern="1200" baseline="0" dirty="0" smtClean="0">
                <a:solidFill>
                  <a:schemeClr val="tx1"/>
                </a:solidFill>
                <a:effectLst/>
                <a:latin typeface="Arial" pitchFamily="34" charset="0"/>
                <a:ea typeface="+mn-ea"/>
                <a:cs typeface="Arial" pitchFamily="34" charset="0"/>
              </a:rPr>
              <a:t> correct answer is C.</a:t>
            </a:r>
            <a:endParaRPr lang="en-CA"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endParaRPr lang="en-US" sz="1200" baseline="0" dirty="0" smtClean="0">
              <a:latin typeface="Arial" pitchFamily="34" charset="0"/>
              <a:cs typeface="Arial" pitchFamily="34" charset="0"/>
            </a:endParaRPr>
          </a:p>
          <a:p>
            <a:r>
              <a:rPr lang="en-US" b="1" baseline="0" dirty="0" smtClean="0">
                <a:latin typeface="Arial" pitchFamily="34" charset="0"/>
                <a:cs typeface="Arial" pitchFamily="34" charset="0"/>
              </a:rPr>
              <a:t>Recommendations/Rationale: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latin typeface="Arial" pitchFamily="34" charset="0"/>
                <a:cs typeface="Arial" pitchFamily="34" charset="0"/>
              </a:rPr>
              <a:t>This CYK question is aligned with the objective: “</a:t>
            </a:r>
            <a:r>
              <a:rPr lang="en-CA" sz="1200" dirty="0" smtClean="0">
                <a:latin typeface="Arial" pitchFamily="34" charset="0"/>
                <a:cs typeface="Arial" pitchFamily="34" charset="0"/>
              </a:rPr>
              <a:t>Recognize </a:t>
            </a:r>
            <a:r>
              <a:rPr lang="en-CA" dirty="0" smtClean="0">
                <a:latin typeface="Arial" pitchFamily="34" charset="0"/>
                <a:cs typeface="Arial" pitchFamily="34" charset="0"/>
              </a:rPr>
              <a:t>the layout of the Electrical System.</a:t>
            </a:r>
            <a:r>
              <a:rPr lang="en-CA" sz="1200" dirty="0" smtClean="0">
                <a:latin typeface="Arial" pitchFamily="34" charset="0"/>
                <a:cs typeface="Arial"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baseline="0" dirty="0" smtClean="0">
                <a:latin typeface="Arial" pitchFamily="34" charset="0"/>
                <a:cs typeface="Arial" pitchFamily="34" charset="0"/>
              </a:rPr>
              <a:t>If this were a complete ILT deliverable, we would provide descriptive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baseline="0" dirty="0" smtClean="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baseline="0" dirty="0" smtClean="0">
                <a:latin typeface="Arial" pitchFamily="34" charset="0"/>
                <a:cs typeface="Arial" pitchFamily="34" charset="0"/>
              </a:rPr>
              <a:t>Per the Vendor Demo Requirements document, we only included one knowledge check in this demonstration. If this were a complete ILT, we would develop at least one knowledge check and/or activity per learning objective.</a:t>
            </a:r>
            <a:endParaRPr lang="en-US" b="0" baseline="0" dirty="0" smtClean="0">
              <a:latin typeface="Arial" pitchFamily="34" charset="0"/>
              <a:cs typeface="Arial" pitchFamily="34" charset="0"/>
            </a:endParaRPr>
          </a:p>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116F99-AABC-45B7-9C67-41C3B9CFFD68}" type="slidenum">
              <a:rPr lang="en-US" smtClean="0"/>
              <a:t>14</a:t>
            </a:fld>
            <a:endParaRPr lang="en-US" dirty="0"/>
          </a:p>
        </p:txBody>
      </p:sp>
    </p:spTree>
    <p:extLst>
      <p:ext uri="{BB962C8B-B14F-4D97-AF65-F5344CB8AC3E}">
        <p14:creationId xmlns:p14="http://schemas.microsoft.com/office/powerpoint/2010/main" val="3743542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itchFamily="34" charset="0"/>
                <a:cs typeface="Arial" pitchFamily="34" charset="0"/>
              </a:rPr>
              <a:t>Instructor Guidance:</a:t>
            </a: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This</a:t>
            </a:r>
            <a:r>
              <a:rPr lang="en-CA" sz="1200" kern="1200" baseline="0" dirty="0" smtClean="0">
                <a:solidFill>
                  <a:schemeClr val="tx1"/>
                </a:solidFill>
                <a:effectLst/>
                <a:latin typeface="Arial" pitchFamily="34" charset="0"/>
                <a:ea typeface="+mn-ea"/>
                <a:cs typeface="Arial" pitchFamily="34" charset="0"/>
              </a:rPr>
              <a:t> slide uses a build to discuss the key points about Main Batteries:</a:t>
            </a: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Press the Enter key once to reveal a close-up</a:t>
            </a:r>
            <a:r>
              <a:rPr lang="en-CA" sz="1200" kern="1200" baseline="0" dirty="0" smtClean="0">
                <a:solidFill>
                  <a:schemeClr val="tx1"/>
                </a:solidFill>
                <a:effectLst/>
                <a:latin typeface="Arial" pitchFamily="34" charset="0"/>
                <a:ea typeface="+mn-ea"/>
                <a:cs typeface="Arial" pitchFamily="34" charset="0"/>
              </a:rPr>
              <a:t> of the Main Battery and related key points.</a:t>
            </a:r>
          </a:p>
          <a:p>
            <a:pPr marL="628650" lvl="1" indent="-171450">
              <a:buFont typeface="Arial" pitchFamily="34" charset="0"/>
              <a:buChar char="•"/>
            </a:pPr>
            <a:r>
              <a:rPr lang="en-CA" sz="1200" kern="1200" baseline="0" dirty="0" smtClean="0">
                <a:solidFill>
                  <a:schemeClr val="tx1"/>
                </a:solidFill>
                <a:effectLst/>
                <a:latin typeface="Arial" pitchFamily="34" charset="0"/>
                <a:ea typeface="+mn-ea"/>
                <a:cs typeface="Arial" pitchFamily="34" charset="0"/>
              </a:rPr>
              <a:t>Press the Enter key twice to reveal content related to battery chargers.</a:t>
            </a: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Use Simfinity</a:t>
            </a:r>
            <a:r>
              <a:rPr lang="en-CA" sz="1200" kern="1200" baseline="30000" dirty="0" smtClean="0">
                <a:solidFill>
                  <a:schemeClr val="tx1"/>
                </a:solidFill>
                <a:effectLst/>
                <a:latin typeface="Arial" pitchFamily="34" charset="0"/>
                <a:ea typeface="+mn-ea"/>
                <a:cs typeface="Arial" pitchFamily="34" charset="0"/>
              </a:rPr>
              <a:t>TM</a:t>
            </a:r>
            <a:r>
              <a:rPr lang="en-CA" sz="1200" kern="1200" dirty="0" smtClean="0">
                <a:solidFill>
                  <a:schemeClr val="tx1"/>
                </a:solidFill>
                <a:effectLst/>
                <a:latin typeface="Arial" pitchFamily="34" charset="0"/>
                <a:ea typeface="+mn-ea"/>
                <a:cs typeface="Arial" pitchFamily="34" charset="0"/>
              </a:rPr>
              <a:t> to show the Main Batteries and their associated chargers.</a:t>
            </a:r>
            <a:endParaRPr lang="en-US"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Use Simfinity</a:t>
            </a:r>
            <a:r>
              <a:rPr lang="en-CA" sz="1200" kern="1200" baseline="30000" dirty="0" smtClean="0">
                <a:solidFill>
                  <a:schemeClr val="tx1"/>
                </a:solidFill>
                <a:effectLst/>
                <a:latin typeface="Arial" pitchFamily="34" charset="0"/>
                <a:ea typeface="+mn-ea"/>
                <a:cs typeface="Arial" pitchFamily="34" charset="0"/>
              </a:rPr>
              <a:t>TM</a:t>
            </a:r>
            <a:r>
              <a:rPr lang="en-CA" sz="1200" kern="1200" dirty="0" smtClean="0">
                <a:solidFill>
                  <a:schemeClr val="tx1"/>
                </a:solidFill>
                <a:effectLst/>
                <a:latin typeface="Arial" pitchFamily="34" charset="0"/>
                <a:ea typeface="+mn-ea"/>
                <a:cs typeface="Arial" pitchFamily="34" charset="0"/>
              </a:rPr>
              <a:t> to show Battery switches and indications. Show indications on overhead panel and synoptics.</a:t>
            </a:r>
            <a:endParaRPr lang="en-US"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Emphasize that the chargers only work when there is AC Power. </a:t>
            </a:r>
            <a:endParaRPr lang="en-US"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Demonstrate the Charger TRU mode by selecting the AUX Pump on when AC Power is available. The Battery Switch lights will come on, but there is no drain on the batteries since the chargers supply enough power for the electrical AUX Pump.</a:t>
            </a:r>
          </a:p>
          <a:p>
            <a:endParaRPr lang="en-US" sz="1200" b="0" baseline="0" dirty="0" smtClean="0">
              <a:latin typeface="Arial" pitchFamily="34" charset="0"/>
              <a:cs typeface="Arial" pitchFamily="34" charset="0"/>
            </a:endParaRPr>
          </a:p>
          <a:p>
            <a:r>
              <a:rPr lang="en-US" sz="1200" b="1" dirty="0" smtClean="0">
                <a:latin typeface="Arial" pitchFamily="34" charset="0"/>
                <a:cs typeface="Arial" pitchFamily="34" charset="0"/>
              </a:rPr>
              <a:t>Speaking</a:t>
            </a:r>
            <a:r>
              <a:rPr lang="en-US" sz="1200" b="1" baseline="0" dirty="0" smtClean="0">
                <a:latin typeface="Arial" pitchFamily="34" charset="0"/>
                <a:cs typeface="Arial" pitchFamily="34" charset="0"/>
              </a:rPr>
              <a:t> Points:</a:t>
            </a: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Left and Right Main Batteries, NiCad.</a:t>
            </a:r>
            <a:r>
              <a:rPr lang="en-US" sz="1200" dirty="0" smtClean="0">
                <a:effectLst/>
                <a:latin typeface="Arial" pitchFamily="34" charset="0"/>
                <a:cs typeface="Arial" pitchFamily="34" charset="0"/>
              </a:rPr>
              <a:t> </a:t>
            </a:r>
            <a:r>
              <a:rPr lang="en-CA" sz="1200" kern="1200" dirty="0" smtClean="0">
                <a:solidFill>
                  <a:schemeClr val="tx1"/>
                </a:solidFill>
                <a:effectLst/>
                <a:latin typeface="Arial" pitchFamily="34" charset="0"/>
                <a:ea typeface="+mn-ea"/>
                <a:cs typeface="Arial" pitchFamily="34" charset="0"/>
              </a:rPr>
              <a:t>Output: nominal 28V, 53Amp/Hour</a:t>
            </a:r>
            <a:br>
              <a:rPr lang="en-CA" sz="1200" kern="1200" dirty="0" smtClean="0">
                <a:solidFill>
                  <a:schemeClr val="tx1"/>
                </a:solidFill>
                <a:effectLst/>
                <a:latin typeface="Arial" pitchFamily="34" charset="0"/>
                <a:ea typeface="+mn-ea"/>
                <a:cs typeface="Arial" pitchFamily="34" charset="0"/>
              </a:rPr>
            </a:br>
            <a:r>
              <a:rPr lang="en-CA" sz="1200" kern="1200" dirty="0" smtClean="0">
                <a:solidFill>
                  <a:schemeClr val="tx1"/>
                </a:solidFill>
                <a:effectLst/>
                <a:latin typeface="Arial" pitchFamily="34" charset="0"/>
                <a:ea typeface="+mn-ea"/>
                <a:cs typeface="Arial" pitchFamily="34" charset="0"/>
              </a:rPr>
              <a:t>Voltage will vary depending on charge and load.</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Battery has dedicated Battery Charger.</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Batteries and chargers located in Tail Compartment.</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Battery Charger uses AC Power from respective Main AC Bus to create DC. </a:t>
            </a:r>
            <a:br>
              <a:rPr lang="en-CA" sz="1200" kern="1200" dirty="0" smtClean="0">
                <a:solidFill>
                  <a:schemeClr val="tx1"/>
                </a:solidFill>
                <a:effectLst/>
                <a:latin typeface="Arial" pitchFamily="34" charset="0"/>
                <a:ea typeface="+mn-ea"/>
                <a:cs typeface="Arial" pitchFamily="34" charset="0"/>
              </a:rPr>
            </a:br>
            <a:r>
              <a:rPr lang="en-CA" sz="1200" kern="1200" dirty="0" smtClean="0">
                <a:solidFill>
                  <a:schemeClr val="tx1"/>
                </a:solidFill>
                <a:effectLst/>
                <a:latin typeface="Arial" pitchFamily="34" charset="0"/>
                <a:ea typeface="+mn-ea"/>
                <a:cs typeface="Arial" pitchFamily="34" charset="0"/>
              </a:rPr>
              <a:t>(TRU with charge control function)</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Battery Charger can operate in 2 modes:</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Charge mode</a:t>
            </a:r>
            <a:br>
              <a:rPr lang="en-CA" sz="1200" kern="1200" dirty="0" smtClean="0">
                <a:solidFill>
                  <a:schemeClr val="tx1"/>
                </a:solidFill>
                <a:effectLst/>
                <a:latin typeface="Arial" pitchFamily="34" charset="0"/>
                <a:ea typeface="+mn-ea"/>
                <a:cs typeface="Arial" pitchFamily="34" charset="0"/>
              </a:rPr>
            </a:br>
            <a:r>
              <a:rPr lang="en-CA" sz="1200" kern="1200" dirty="0" smtClean="0">
                <a:solidFill>
                  <a:schemeClr val="tx1"/>
                </a:solidFill>
                <a:effectLst/>
                <a:latin typeface="Arial" pitchFamily="34" charset="0"/>
                <a:ea typeface="+mn-ea"/>
                <a:cs typeface="Arial" pitchFamily="34" charset="0"/>
              </a:rPr>
              <a:t>When battery is not in use, the charger will control the Voltage to have a proper charge of the battery.</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TRU Mode</a:t>
            </a:r>
            <a:br>
              <a:rPr lang="en-CA" sz="1200" kern="1200" dirty="0" smtClean="0">
                <a:solidFill>
                  <a:schemeClr val="tx1"/>
                </a:solidFill>
                <a:effectLst/>
                <a:latin typeface="Arial" pitchFamily="34" charset="0"/>
                <a:ea typeface="+mn-ea"/>
                <a:cs typeface="Arial" pitchFamily="34" charset="0"/>
              </a:rPr>
            </a:br>
            <a:r>
              <a:rPr lang="en-CA" sz="1200" kern="1200" dirty="0" smtClean="0">
                <a:solidFill>
                  <a:schemeClr val="tx1"/>
                </a:solidFill>
                <a:effectLst/>
                <a:latin typeface="Arial" pitchFamily="34" charset="0"/>
                <a:ea typeface="+mn-ea"/>
                <a:cs typeface="Arial" pitchFamily="34" charset="0"/>
              </a:rPr>
              <a:t>When battery is in use, the charger supplies up to 40 Amps to assist the battery.</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Battery temperature is monitored.</a:t>
            </a:r>
            <a:br>
              <a:rPr lang="en-CA" sz="1200" kern="1200" dirty="0" smtClean="0">
                <a:solidFill>
                  <a:schemeClr val="tx1"/>
                </a:solidFill>
                <a:effectLst/>
                <a:latin typeface="Arial" pitchFamily="34" charset="0"/>
                <a:ea typeface="+mn-ea"/>
                <a:cs typeface="Arial" pitchFamily="34" charset="0"/>
              </a:rPr>
            </a:br>
            <a:r>
              <a:rPr lang="en-CA" sz="1200" kern="1200" dirty="0" smtClean="0">
                <a:solidFill>
                  <a:schemeClr val="tx1"/>
                </a:solidFill>
                <a:effectLst/>
                <a:latin typeface="Arial" pitchFamily="34" charset="0"/>
                <a:ea typeface="+mn-ea"/>
                <a:cs typeface="Arial" pitchFamily="34" charset="0"/>
              </a:rPr>
              <a:t>CAS Message when battery is warm/hot.</a:t>
            </a:r>
            <a:br>
              <a:rPr lang="en-CA" sz="1200" kern="1200" dirty="0" smtClean="0">
                <a:solidFill>
                  <a:schemeClr val="tx1"/>
                </a:solidFill>
                <a:effectLst/>
                <a:latin typeface="Arial" pitchFamily="34" charset="0"/>
                <a:ea typeface="+mn-ea"/>
                <a:cs typeface="Arial" pitchFamily="34" charset="0"/>
              </a:rPr>
            </a:br>
            <a:r>
              <a:rPr lang="en-CA" sz="1200" kern="1200" dirty="0" smtClean="0">
                <a:solidFill>
                  <a:schemeClr val="tx1"/>
                </a:solidFill>
                <a:effectLst/>
                <a:latin typeface="Arial" pitchFamily="34" charset="0"/>
                <a:ea typeface="+mn-ea"/>
                <a:cs typeface="Arial" pitchFamily="34" charset="0"/>
              </a:rPr>
              <a:t>Battery temperature is not indicated anywhere.</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b="0" kern="1200" dirty="0" smtClean="0">
                <a:solidFill>
                  <a:schemeClr val="tx1"/>
                </a:solidFill>
                <a:effectLst/>
                <a:latin typeface="Arial" pitchFamily="34" charset="0"/>
                <a:ea typeface="+mn-ea"/>
                <a:cs typeface="Arial" pitchFamily="34" charset="0"/>
              </a:rPr>
              <a:t>Main Batteries </a:t>
            </a:r>
            <a:r>
              <a:rPr lang="en-CA" sz="1200" kern="1200" dirty="0" smtClean="0">
                <a:solidFill>
                  <a:schemeClr val="tx1"/>
                </a:solidFill>
                <a:effectLst/>
                <a:latin typeface="Arial" pitchFamily="34" charset="0"/>
                <a:ea typeface="+mn-ea"/>
                <a:cs typeface="Arial" pitchFamily="34" charset="0"/>
              </a:rPr>
              <a:t>used for:</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Essential power during Aircraft Pre-flight Power up</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APU Start</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Essential power in case of loss of all Main AC Power</a:t>
            </a:r>
            <a:endParaRPr lang="en-US" sz="1200" kern="120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Ground Service Bus power (right battery only)</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Batteries can provide Essential power for a period of 16 minutes (includes 2 APU start attempts).</a:t>
            </a: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Individual Battery Switch allows Crew to control the Battery Power.</a:t>
            </a:r>
          </a:p>
          <a:p>
            <a:pPr marL="171450" lvl="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The On legend will only show when the respective battery is in use.</a:t>
            </a:r>
            <a:endParaRPr lang="en-US"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Battery Amps are indicated on the Overhead Panel and Synoptic pages.</a:t>
            </a: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A discharge will be indicated by a Minus sign.</a:t>
            </a:r>
            <a:r>
              <a:rPr lang="en-US" sz="1200" dirty="0" smtClean="0">
                <a:effectLst/>
                <a:latin typeface="Arial" pitchFamily="34" charset="0"/>
                <a:cs typeface="Arial" pitchFamily="34" charset="0"/>
              </a:rPr>
              <a:t> </a:t>
            </a:r>
            <a:endParaRPr lang="en-US" sz="1200" baseline="0" dirty="0" smtClean="0">
              <a:latin typeface="Arial" pitchFamily="34" charset="0"/>
              <a:cs typeface="Arial" pitchFamily="34" charset="0"/>
            </a:endParaRPr>
          </a:p>
          <a:p>
            <a:endParaRPr lang="en-US" sz="1200" b="1" baseline="0" dirty="0" smtClean="0">
              <a:latin typeface="Arial" pitchFamily="34" charset="0"/>
              <a:cs typeface="Arial" pitchFamily="34" charset="0"/>
            </a:endParaRPr>
          </a:p>
          <a:p>
            <a:r>
              <a:rPr lang="en-US" sz="1200" b="1" baseline="0" dirty="0" smtClean="0">
                <a:latin typeface="Arial" pitchFamily="34" charset="0"/>
                <a:cs typeface="Arial" pitchFamily="34" charset="0"/>
              </a:rPr>
              <a:t>Recommendations/Rationale:</a:t>
            </a:r>
          </a:p>
          <a:p>
            <a:r>
              <a:rPr lang="en-US" sz="1200" dirty="0" smtClean="0">
                <a:latin typeface="Arial" pitchFamily="34" charset="0"/>
                <a:cs typeface="Arial" pitchFamily="34" charset="0"/>
              </a:rPr>
              <a:t>On</a:t>
            </a:r>
            <a:r>
              <a:rPr lang="en-US" sz="1200" baseline="0" dirty="0" smtClean="0">
                <a:latin typeface="Arial" pitchFamily="34" charset="0"/>
                <a:cs typeface="Arial" pitchFamily="34" charset="0"/>
              </a:rPr>
              <a:t> this slide, we used the overhead panel as an anchor to show where the Main Battery switches are located. If this were a complete ILT deliverable, we would work with a graphic artist (GA) to modify the images so that the indications match on both images</a:t>
            </a:r>
            <a:r>
              <a:rPr lang="en-US" sz="1200" dirty="0" smtClean="0">
                <a:latin typeface="Arial" pitchFamily="34" charset="0"/>
                <a:cs typeface="Arial" pitchFamily="34" charset="0"/>
              </a:rPr>
              <a:t>. The</a:t>
            </a:r>
            <a:r>
              <a:rPr lang="en-US" sz="1200" baseline="0" dirty="0" smtClean="0">
                <a:latin typeface="Arial" pitchFamily="34" charset="0"/>
                <a:cs typeface="Arial" pitchFamily="34" charset="0"/>
              </a:rPr>
              <a:t> key points about Main Batteries are shown directly on the slide.</a:t>
            </a:r>
            <a:endParaRPr lang="en-US" sz="1200" dirty="0" smtClean="0">
              <a:latin typeface="Arial" pitchFamily="34" charset="0"/>
              <a:cs typeface="Arial" pitchFamily="34" charset="0"/>
            </a:endParaRPr>
          </a:p>
          <a:p>
            <a:pPr lvl="0"/>
            <a:endParaRPr lang="en-CA" sz="1200" kern="12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15116F99-AABC-45B7-9C67-41C3B9CFFD68}" type="slidenum">
              <a:rPr lang="en-US" smtClean="0"/>
              <a:t>15</a:t>
            </a:fld>
            <a:endParaRPr lang="en-US" dirty="0"/>
          </a:p>
        </p:txBody>
      </p:sp>
    </p:spTree>
    <p:extLst>
      <p:ext uri="{BB962C8B-B14F-4D97-AF65-F5344CB8AC3E}">
        <p14:creationId xmlns:p14="http://schemas.microsoft.com/office/powerpoint/2010/main" val="1400436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cs typeface="Arial" pitchFamily="34" charset="0"/>
              </a:rPr>
              <a:t>Instructor</a:t>
            </a:r>
            <a:r>
              <a:rPr lang="en-US" b="1" baseline="0" dirty="0" smtClean="0">
                <a:latin typeface="Arial" pitchFamily="34" charset="0"/>
                <a:cs typeface="Arial" pitchFamily="34" charset="0"/>
              </a:rPr>
              <a:t> </a:t>
            </a:r>
            <a:r>
              <a:rPr lang="en-US" b="1" dirty="0" smtClean="0">
                <a:latin typeface="Arial" pitchFamily="34" charset="0"/>
                <a:cs typeface="Arial" pitchFamily="34" charset="0"/>
              </a:rPr>
              <a:t>Guidance:</a:t>
            </a: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This activity provides participants</a:t>
            </a:r>
            <a:r>
              <a:rPr lang="en-CA" sz="1200" kern="1200" baseline="0" dirty="0" smtClean="0">
                <a:solidFill>
                  <a:schemeClr val="tx1"/>
                </a:solidFill>
                <a:effectLst/>
                <a:latin typeface="Arial" pitchFamily="34" charset="0"/>
                <a:ea typeface="+mn-ea"/>
                <a:cs typeface="Arial" pitchFamily="34" charset="0"/>
              </a:rPr>
              <a:t> an opportunity to use what they have learned thus far to practice locating batteries on an aircraft.</a:t>
            </a:r>
          </a:p>
          <a:p>
            <a:pPr marL="171450" indent="-171450">
              <a:buFont typeface="Arial" pitchFamily="34" charset="0"/>
              <a:buChar char="•"/>
            </a:pPr>
            <a:r>
              <a:rPr lang="en-CA" sz="1200" kern="1200" baseline="0" dirty="0" smtClean="0">
                <a:solidFill>
                  <a:schemeClr val="tx1"/>
                </a:solidFill>
                <a:effectLst/>
                <a:latin typeface="Arial" pitchFamily="34" charset="0"/>
                <a:ea typeface="+mn-ea"/>
                <a:cs typeface="Arial" pitchFamily="34" charset="0"/>
              </a:rPr>
              <a:t>Divide the class into groups for this activity.</a:t>
            </a: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Explain aloud the 4-Ps of this activity: purpose</a:t>
            </a:r>
            <a:r>
              <a:rPr lang="en-CA" sz="1200" kern="1200" baseline="0" dirty="0" smtClean="0">
                <a:solidFill>
                  <a:schemeClr val="tx1"/>
                </a:solidFill>
                <a:effectLst/>
                <a:latin typeface="Arial" pitchFamily="34" charset="0"/>
                <a:ea typeface="+mn-ea"/>
                <a:cs typeface="Arial" pitchFamily="34" charset="0"/>
              </a:rPr>
              <a:t>, process, participation, and product.</a:t>
            </a:r>
            <a:endParaRPr lang="en-CA" sz="1200" kern="1200" dirty="0" smtClean="0">
              <a:solidFill>
                <a:schemeClr val="tx1"/>
              </a:solidFill>
              <a:effectLst/>
              <a:latin typeface="Arial" pitchFamily="34" charset="0"/>
              <a:ea typeface="+mn-ea"/>
              <a:cs typeface="Arial" pitchFamily="34" charset="0"/>
            </a:endParaRPr>
          </a:p>
          <a:p>
            <a:pPr marL="0" indent="0">
              <a:buFont typeface="Arial" pitchFamily="34" charset="0"/>
              <a:buNone/>
            </a:pPr>
            <a:endParaRPr lang="en-US" b="0" baseline="0" dirty="0" smtClean="0">
              <a:latin typeface="Arial" pitchFamily="34" charset="0"/>
              <a:cs typeface="Arial" pitchFamily="34" charset="0"/>
            </a:endParaRPr>
          </a:p>
          <a:p>
            <a:r>
              <a:rPr lang="en-US" b="1" dirty="0" smtClean="0">
                <a:latin typeface="Arial" pitchFamily="34" charset="0"/>
                <a:cs typeface="Arial" pitchFamily="34" charset="0"/>
              </a:rPr>
              <a:t>Speaking</a:t>
            </a:r>
            <a:r>
              <a:rPr lang="en-US" b="1" baseline="0" dirty="0" smtClean="0">
                <a:latin typeface="Arial" pitchFamily="34" charset="0"/>
                <a:cs typeface="Arial" pitchFamily="34" charset="0"/>
              </a:rPr>
              <a:t> Points: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dirty="0" smtClean="0">
                <a:solidFill>
                  <a:schemeClr val="tx1"/>
                </a:solidFill>
                <a:effectLst/>
                <a:latin typeface="Arial" pitchFamily="34" charset="0"/>
                <a:ea typeface="+mn-ea"/>
                <a:cs typeface="Arial" pitchFamily="34" charset="0"/>
              </a:rPr>
              <a:t>The purpose</a:t>
            </a:r>
            <a:r>
              <a:rPr lang="en-CA" sz="1200" kern="1200" baseline="0" dirty="0" smtClean="0">
                <a:solidFill>
                  <a:schemeClr val="tx1"/>
                </a:solidFill>
                <a:effectLst/>
                <a:latin typeface="Arial" pitchFamily="34" charset="0"/>
                <a:ea typeface="+mn-ea"/>
                <a:cs typeface="Arial" pitchFamily="34" charset="0"/>
              </a:rPr>
              <a:t> of this activity is to see if you can locate the batteries in the tail compartment of the aircraft. </a:t>
            </a:r>
            <a:r>
              <a:rPr lang="en-CA" sz="1200" kern="1200" dirty="0" smtClean="0">
                <a:solidFill>
                  <a:schemeClr val="tx1"/>
                </a:solidFill>
                <a:effectLst/>
                <a:latin typeface="Arial" pitchFamily="34" charset="0"/>
                <a:ea typeface="+mn-ea"/>
                <a:cs typeface="Arial" pitchFamily="34" charset="0"/>
              </a:rPr>
              <a:t>For this activity,</a:t>
            </a:r>
            <a:r>
              <a:rPr lang="en-CA" sz="1200" kern="1200" baseline="0" dirty="0" smtClean="0">
                <a:solidFill>
                  <a:schemeClr val="tx1"/>
                </a:solidFill>
                <a:effectLst/>
                <a:latin typeface="Arial" pitchFamily="34" charset="0"/>
                <a:ea typeface="+mn-ea"/>
                <a:cs typeface="Arial" pitchFamily="34" charset="0"/>
              </a:rPr>
              <a:t> we will divide the class into groups.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baseline="0" dirty="0" smtClean="0">
                <a:solidFill>
                  <a:schemeClr val="tx1"/>
                </a:solidFill>
                <a:effectLst/>
                <a:latin typeface="Arial" pitchFamily="34" charset="0"/>
                <a:ea typeface="+mn-ea"/>
                <a:cs typeface="Arial" pitchFamily="34" charset="0"/>
              </a:rPr>
              <a:t>In your groups, study the image on the slide and identify where the batteries are located.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baseline="0" dirty="0" smtClean="0">
                <a:solidFill>
                  <a:schemeClr val="tx1"/>
                </a:solidFill>
                <a:effectLst/>
                <a:latin typeface="Arial" pitchFamily="34" charset="0"/>
                <a:ea typeface="+mn-ea"/>
                <a:cs typeface="Arial" pitchFamily="34" charset="0"/>
              </a:rPr>
              <a:t>Once your team has your answers ready, choose one person who will serve as the spokesperson for the group.</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dirty="0" smtClean="0">
                <a:solidFill>
                  <a:schemeClr val="tx1"/>
                </a:solidFill>
                <a:effectLst/>
                <a:latin typeface="Arial" pitchFamily="34" charset="0"/>
                <a:ea typeface="+mn-ea"/>
                <a:cs typeface="Arial" pitchFamily="34" charset="0"/>
              </a:rPr>
              <a:t>By the time you complete this activity, you should be able to identify where batteries</a:t>
            </a:r>
            <a:r>
              <a:rPr lang="en-CA" sz="1200" kern="1200" baseline="0" dirty="0" smtClean="0">
                <a:solidFill>
                  <a:schemeClr val="tx1"/>
                </a:solidFill>
                <a:effectLst/>
                <a:latin typeface="Arial" pitchFamily="34" charset="0"/>
                <a:ea typeface="+mn-ea"/>
                <a:cs typeface="Arial" pitchFamily="34" charset="0"/>
              </a:rPr>
              <a:t> are located on an aircraft.</a:t>
            </a:r>
            <a:endParaRPr lang="en-CA" sz="1200" kern="1200" dirty="0" smtClean="0">
              <a:solidFill>
                <a:schemeClr val="tx1"/>
              </a:solidFill>
              <a:effectLst/>
              <a:latin typeface="Arial" pitchFamily="34" charset="0"/>
              <a:ea typeface="+mn-ea"/>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dirty="0" smtClean="0">
                <a:solidFill>
                  <a:schemeClr val="tx1"/>
                </a:solidFill>
                <a:effectLst/>
                <a:latin typeface="Arial" pitchFamily="34" charset="0"/>
                <a:ea typeface="+mn-ea"/>
                <a:cs typeface="Arial" pitchFamily="34" charset="0"/>
              </a:rPr>
              <a:t>Note: The</a:t>
            </a:r>
            <a:r>
              <a:rPr lang="en-CA" sz="1200" kern="1200" baseline="0" dirty="0" smtClean="0">
                <a:solidFill>
                  <a:schemeClr val="tx1"/>
                </a:solidFill>
                <a:effectLst/>
                <a:latin typeface="Arial" pitchFamily="34" charset="0"/>
                <a:ea typeface="+mn-ea"/>
                <a:cs typeface="Arial" pitchFamily="34" charset="0"/>
              </a:rPr>
              <a:t> red arrow indicates which direction is forward.</a:t>
            </a:r>
            <a:endParaRPr lang="en-CA"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endParaRPr lang="en-US" sz="1200" baseline="0" dirty="0" smtClean="0">
              <a:latin typeface="Arial" pitchFamily="34" charset="0"/>
              <a:cs typeface="Arial" pitchFamily="34" charset="0"/>
            </a:endParaRPr>
          </a:p>
          <a:p>
            <a:r>
              <a:rPr lang="en-US" b="1" baseline="0" dirty="0" smtClean="0">
                <a:latin typeface="Arial" pitchFamily="34" charset="0"/>
                <a:cs typeface="Arial" pitchFamily="34" charset="0"/>
              </a:rPr>
              <a:t>Recommendations/Rationale:</a:t>
            </a:r>
          </a:p>
          <a:p>
            <a:r>
              <a:rPr lang="en-US" b="0" baseline="0" dirty="0" smtClean="0">
                <a:latin typeface="Arial" pitchFamily="34" charset="0"/>
                <a:cs typeface="Arial" pitchFamily="34" charset="0"/>
              </a:rPr>
              <a:t>We chose this activity to provide participants an opportunity to practice what they just learned about batteries. We used the “4-P” activity structure to describe the activity to participants.</a:t>
            </a:r>
          </a:p>
        </p:txBody>
      </p:sp>
      <p:sp>
        <p:nvSpPr>
          <p:cNvPr id="4" name="Slide Number Placeholder 3"/>
          <p:cNvSpPr>
            <a:spLocks noGrp="1"/>
          </p:cNvSpPr>
          <p:nvPr>
            <p:ph type="sldNum" sz="quarter" idx="10"/>
          </p:nvPr>
        </p:nvSpPr>
        <p:spPr/>
        <p:txBody>
          <a:bodyPr/>
          <a:lstStyle/>
          <a:p>
            <a:fld id="{15116F99-AABC-45B7-9C67-41C3B9CFFD68}" type="slidenum">
              <a:rPr lang="en-US" smtClean="0"/>
              <a:t>16</a:t>
            </a:fld>
            <a:endParaRPr lang="en-US" dirty="0"/>
          </a:p>
        </p:txBody>
      </p:sp>
    </p:spTree>
    <p:extLst>
      <p:ext uri="{BB962C8B-B14F-4D97-AF65-F5344CB8AC3E}">
        <p14:creationId xmlns:p14="http://schemas.microsoft.com/office/powerpoint/2010/main" val="1145237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cs typeface="Arial" pitchFamily="34" charset="0"/>
              </a:rPr>
              <a:t>Instructor Guidance:</a:t>
            </a:r>
          </a:p>
          <a:p>
            <a:pPr marL="171450" indent="-171450">
              <a:buFont typeface="Arial" pitchFamily="34" charset="0"/>
              <a:buChar char="•"/>
            </a:pPr>
            <a:r>
              <a:rPr lang="en-US" sz="1200" kern="1200" dirty="0" smtClean="0">
                <a:solidFill>
                  <a:schemeClr val="tx1"/>
                </a:solidFill>
                <a:effectLst/>
                <a:latin typeface="Arial" pitchFamily="34" charset="0"/>
                <a:ea typeface="+mn-ea"/>
                <a:cs typeface="Arial" pitchFamily="34" charset="0"/>
              </a:rPr>
              <a:t>This slide uses a build to identify battery locations in the tail compartment. </a:t>
            </a:r>
          </a:p>
          <a:p>
            <a:pPr marL="171450" indent="-171450">
              <a:buFont typeface="Arial" pitchFamily="34" charset="0"/>
              <a:buChar char="•"/>
            </a:pPr>
            <a:r>
              <a:rPr lang="en-US" sz="1200" kern="1200" dirty="0" smtClean="0">
                <a:solidFill>
                  <a:schemeClr val="tx1"/>
                </a:solidFill>
                <a:effectLst/>
                <a:latin typeface="Arial" pitchFamily="34" charset="0"/>
                <a:ea typeface="+mn-ea"/>
                <a:cs typeface="Arial" pitchFamily="34" charset="0"/>
              </a:rPr>
              <a:t>Press the Enter</a:t>
            </a:r>
            <a:r>
              <a:rPr lang="en-US" sz="1200" kern="1200" baseline="0" dirty="0" smtClean="0">
                <a:solidFill>
                  <a:schemeClr val="tx1"/>
                </a:solidFill>
                <a:effectLst/>
                <a:latin typeface="Arial" pitchFamily="34" charset="0"/>
                <a:ea typeface="+mn-ea"/>
                <a:cs typeface="Arial" pitchFamily="34" charset="0"/>
              </a:rPr>
              <a:t> key once to reveal the right and left Main Batteries.</a:t>
            </a:r>
          </a:p>
          <a:p>
            <a:pPr marL="171450" indent="-171450">
              <a:buFont typeface="Arial" pitchFamily="34" charset="0"/>
              <a:buChar char="•"/>
            </a:pPr>
            <a:r>
              <a:rPr lang="en-US" sz="1200" kern="1200" baseline="0" dirty="0" smtClean="0">
                <a:solidFill>
                  <a:schemeClr val="tx1"/>
                </a:solidFill>
                <a:effectLst/>
                <a:latin typeface="Arial" pitchFamily="34" charset="0"/>
                <a:ea typeface="+mn-ea"/>
                <a:cs typeface="Arial" pitchFamily="34" charset="0"/>
              </a:rPr>
              <a:t>Press the Enter key once to reveal the left/right Main Battery chargers.</a:t>
            </a:r>
          </a:p>
          <a:p>
            <a:pPr marL="171450" indent="-171450">
              <a:buFont typeface="Arial" pitchFamily="34" charset="0"/>
              <a:buChar char="•"/>
            </a:pPr>
            <a:r>
              <a:rPr lang="en-US" sz="1200" kern="1200" baseline="0" dirty="0" smtClean="0">
                <a:solidFill>
                  <a:schemeClr val="tx1"/>
                </a:solidFill>
                <a:effectLst/>
                <a:latin typeface="Arial" pitchFamily="34" charset="0"/>
                <a:ea typeface="+mn-ea"/>
                <a:cs typeface="Arial" pitchFamily="34" charset="0"/>
              </a:rPr>
              <a:t>Press the Enter key once to show the full image with all battery/charger locations shown.</a:t>
            </a:r>
            <a:endParaRPr lang="en-CA" sz="1200" kern="1200" dirty="0" smtClean="0">
              <a:solidFill>
                <a:schemeClr val="tx1"/>
              </a:solidFill>
              <a:effectLst/>
              <a:latin typeface="Arial" pitchFamily="34" charset="0"/>
              <a:ea typeface="+mn-ea"/>
              <a:cs typeface="Arial" pitchFamily="34" charset="0"/>
            </a:endParaRPr>
          </a:p>
          <a:p>
            <a:pPr marL="0" indent="0">
              <a:buFont typeface="Arial" pitchFamily="34" charset="0"/>
              <a:buNone/>
            </a:pPr>
            <a:endParaRPr lang="en-US" b="0" baseline="0" dirty="0" smtClean="0">
              <a:latin typeface="Arial" pitchFamily="34" charset="0"/>
              <a:cs typeface="Arial" pitchFamily="34" charset="0"/>
            </a:endParaRPr>
          </a:p>
          <a:p>
            <a:r>
              <a:rPr lang="en-US" b="1" dirty="0" smtClean="0">
                <a:latin typeface="Arial" pitchFamily="34" charset="0"/>
                <a:cs typeface="Arial" pitchFamily="34" charset="0"/>
              </a:rPr>
              <a:t>Speaking</a:t>
            </a:r>
            <a:r>
              <a:rPr lang="en-US" b="1" baseline="0" dirty="0" smtClean="0">
                <a:latin typeface="Arial" pitchFamily="34" charset="0"/>
                <a:cs typeface="Arial" pitchFamily="34" charset="0"/>
              </a:rPr>
              <a:t> Points: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dirty="0" smtClean="0">
                <a:solidFill>
                  <a:schemeClr val="tx1"/>
                </a:solidFill>
                <a:effectLst/>
                <a:latin typeface="Arial" pitchFamily="34" charset="0"/>
                <a:ea typeface="+mn-ea"/>
                <a:cs typeface="Arial" pitchFamily="34" charset="0"/>
              </a:rPr>
              <a:t>N/A</a:t>
            </a:r>
          </a:p>
          <a:p>
            <a:pPr marL="171450" indent="-171450">
              <a:buFont typeface="Arial" pitchFamily="34" charset="0"/>
              <a:buChar char="•"/>
            </a:pPr>
            <a:endParaRPr lang="en-US" sz="1200" baseline="0" dirty="0" smtClean="0">
              <a:latin typeface="Arial" pitchFamily="34" charset="0"/>
              <a:cs typeface="Arial" pitchFamily="34" charset="0"/>
            </a:endParaRPr>
          </a:p>
          <a:p>
            <a:r>
              <a:rPr lang="en-US" b="1" baseline="0" dirty="0" smtClean="0">
                <a:latin typeface="Arial" pitchFamily="34" charset="0"/>
                <a:cs typeface="Arial" pitchFamily="34" charset="0"/>
              </a:rPr>
              <a:t>Recommendations/Rationale:</a:t>
            </a:r>
          </a:p>
          <a:p>
            <a:r>
              <a:rPr lang="en-US" b="0" baseline="0" dirty="0" smtClean="0">
                <a:latin typeface="Arial" pitchFamily="34" charset="0"/>
                <a:cs typeface="Arial" pitchFamily="34" charset="0"/>
              </a:rPr>
              <a:t>We chose this build so that the instructor can quickly and easily debrief on the previous activity and point out exactly where each battery/charger is located.</a:t>
            </a: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116F99-AABC-45B7-9C67-41C3B9CFFD68}" type="slidenum">
              <a:rPr lang="en-US" smtClean="0"/>
              <a:t>17</a:t>
            </a:fld>
            <a:endParaRPr lang="en-US" dirty="0"/>
          </a:p>
        </p:txBody>
      </p:sp>
    </p:spTree>
    <p:extLst>
      <p:ext uri="{BB962C8B-B14F-4D97-AF65-F5344CB8AC3E}">
        <p14:creationId xmlns:p14="http://schemas.microsoft.com/office/powerpoint/2010/main" val="1400436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cs typeface="Arial" pitchFamily="34" charset="0"/>
              </a:rPr>
              <a:t>Instructor Guidance:</a:t>
            </a: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Use this slide to recap what participants learned</a:t>
            </a:r>
            <a:r>
              <a:rPr lang="en-CA" sz="1200" kern="1200" baseline="0" dirty="0" smtClean="0">
                <a:solidFill>
                  <a:schemeClr val="tx1"/>
                </a:solidFill>
                <a:effectLst/>
                <a:latin typeface="Arial" pitchFamily="34" charset="0"/>
                <a:ea typeface="+mn-ea"/>
                <a:cs typeface="Arial" pitchFamily="34" charset="0"/>
              </a:rPr>
              <a:t> during this module.</a:t>
            </a:r>
          </a:p>
          <a:p>
            <a:pPr marL="171450" indent="-171450">
              <a:buFont typeface="Arial" pitchFamily="34" charset="0"/>
              <a:buChar char="•"/>
            </a:pPr>
            <a:r>
              <a:rPr lang="en-CA" sz="1200" kern="1200" baseline="0" dirty="0" smtClean="0">
                <a:solidFill>
                  <a:schemeClr val="tx1"/>
                </a:solidFill>
                <a:effectLst/>
                <a:latin typeface="Arial" pitchFamily="34" charset="0"/>
                <a:ea typeface="+mn-ea"/>
                <a:cs typeface="Arial" pitchFamily="34" charset="0"/>
              </a:rPr>
              <a:t>Read each question aloud and ask for/choose a volunteer to provide a response.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baseline="0" dirty="0" smtClean="0">
                <a:solidFill>
                  <a:schemeClr val="tx1"/>
                </a:solidFill>
                <a:effectLst/>
                <a:latin typeface="Arial" pitchFamily="34" charset="0"/>
                <a:ea typeface="+mn-ea"/>
                <a:cs typeface="Arial" pitchFamily="34" charset="0"/>
              </a:rPr>
              <a:t>Tie the responses to the question “</a:t>
            </a:r>
            <a:r>
              <a:rPr lang="en-CA" sz="1200" kern="1200" dirty="0" smtClean="0">
                <a:solidFill>
                  <a:schemeClr val="tx1"/>
                </a:solidFill>
                <a:effectLst/>
                <a:latin typeface="Arial" pitchFamily="34" charset="0"/>
                <a:ea typeface="+mn-ea"/>
                <a:cs typeface="Arial" pitchFamily="34" charset="0"/>
              </a:rPr>
              <a:t>What</a:t>
            </a:r>
            <a:r>
              <a:rPr lang="en-CA" sz="1200" kern="1200" baseline="0" dirty="0" smtClean="0">
                <a:solidFill>
                  <a:schemeClr val="tx1"/>
                </a:solidFill>
                <a:effectLst/>
                <a:latin typeface="Arial" pitchFamily="34" charset="0"/>
                <a:ea typeface="+mn-ea"/>
                <a:cs typeface="Arial" pitchFamily="34" charset="0"/>
              </a:rPr>
              <a:t> is one thing about the electrical systems on an aircraft that you didn’t know before today?” back to learner expectations that were documented at the beginning of this module.</a:t>
            </a:r>
          </a:p>
          <a:p>
            <a:pPr marL="0" indent="0">
              <a:buFont typeface="Arial" pitchFamily="34" charset="0"/>
              <a:buNone/>
            </a:pPr>
            <a:endParaRPr lang="en-US" b="0" baseline="0" dirty="0" smtClean="0">
              <a:latin typeface="Arial" pitchFamily="34" charset="0"/>
              <a:cs typeface="Arial" pitchFamily="34" charset="0"/>
            </a:endParaRPr>
          </a:p>
          <a:p>
            <a:r>
              <a:rPr lang="en-US" b="1" dirty="0" smtClean="0">
                <a:latin typeface="Arial" pitchFamily="34" charset="0"/>
                <a:cs typeface="Arial" pitchFamily="34" charset="0"/>
              </a:rPr>
              <a:t>Speaking</a:t>
            </a:r>
            <a:r>
              <a:rPr lang="en-US" b="1" baseline="0" dirty="0" smtClean="0">
                <a:latin typeface="Arial" pitchFamily="34" charset="0"/>
                <a:cs typeface="Arial" pitchFamily="34" charset="0"/>
              </a:rPr>
              <a:t> Points: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dirty="0" smtClean="0">
                <a:solidFill>
                  <a:schemeClr val="tx1"/>
                </a:solidFill>
                <a:effectLst/>
                <a:latin typeface="Arial" pitchFamily="34" charset="0"/>
                <a:ea typeface="+mn-ea"/>
                <a:cs typeface="Arial" pitchFamily="34" charset="0"/>
              </a:rPr>
              <a:t>What</a:t>
            </a:r>
            <a:r>
              <a:rPr lang="en-CA" sz="1200" kern="1200" baseline="0" dirty="0" smtClean="0">
                <a:solidFill>
                  <a:schemeClr val="tx1"/>
                </a:solidFill>
                <a:effectLst/>
                <a:latin typeface="Arial" pitchFamily="34" charset="0"/>
                <a:ea typeface="+mn-ea"/>
                <a:cs typeface="Arial" pitchFamily="34" charset="0"/>
              </a:rPr>
              <a:t> is one thing about the electrical systems on an aircraft that you didn’t know before today?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baseline="0" dirty="0" smtClean="0">
                <a:solidFill>
                  <a:schemeClr val="tx1"/>
                </a:solidFill>
                <a:effectLst/>
                <a:latin typeface="Arial" pitchFamily="34" charset="0"/>
                <a:ea typeface="+mn-ea"/>
                <a:cs typeface="Arial" pitchFamily="34" charset="0"/>
              </a:rPr>
              <a:t>Where are system controls managed?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baseline="0" dirty="0" smtClean="0">
                <a:solidFill>
                  <a:schemeClr val="tx1"/>
                </a:solidFill>
                <a:effectLst/>
                <a:latin typeface="Arial" pitchFamily="34" charset="0"/>
                <a:ea typeface="+mn-ea"/>
                <a:cs typeface="Arial" pitchFamily="34" charset="0"/>
              </a:rPr>
              <a:t>Where are the batteries on an aircraft located?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baseline="0" dirty="0" smtClean="0">
                <a:solidFill>
                  <a:schemeClr val="tx1"/>
                </a:solidFill>
                <a:effectLst/>
                <a:latin typeface="Arial" pitchFamily="34" charset="0"/>
                <a:ea typeface="+mn-ea"/>
                <a:cs typeface="Arial" pitchFamily="34" charset="0"/>
              </a:rPr>
              <a:t>How are TRUs powered?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CA" sz="1200" kern="1200" dirty="0" smtClean="0">
              <a:solidFill>
                <a:schemeClr val="tx1"/>
              </a:solidFill>
              <a:effectLst/>
              <a:latin typeface="Arial" pitchFamily="34" charset="0"/>
              <a:ea typeface="+mn-ea"/>
              <a:cs typeface="Arial" pitchFamily="34" charset="0"/>
            </a:endParaRPr>
          </a:p>
          <a:p>
            <a:r>
              <a:rPr lang="en-US" b="1" baseline="0" dirty="0" smtClean="0">
                <a:latin typeface="Arial" pitchFamily="34" charset="0"/>
                <a:cs typeface="Arial" pitchFamily="34" charset="0"/>
              </a:rPr>
              <a:t>Recommendations/Rationale:</a:t>
            </a:r>
          </a:p>
          <a:p>
            <a:r>
              <a:rPr lang="en-US" b="0" baseline="0" dirty="0" smtClean="0">
                <a:latin typeface="Arial" pitchFamily="34" charset="0"/>
                <a:cs typeface="Arial" pitchFamily="34" charset="0"/>
              </a:rPr>
              <a:t>To close out the module, we developed a series of content-related questions that will help participants reflect on what they learned. If this were a complete ILT deliverable, we would supplement this closing activity by showing the key takeaways for the module. Each key takeaway would align to a learning objective.</a:t>
            </a:r>
          </a:p>
        </p:txBody>
      </p:sp>
      <p:sp>
        <p:nvSpPr>
          <p:cNvPr id="4" name="Slide Number Placeholder 3"/>
          <p:cNvSpPr>
            <a:spLocks noGrp="1"/>
          </p:cNvSpPr>
          <p:nvPr>
            <p:ph type="sldNum" sz="quarter" idx="10"/>
          </p:nvPr>
        </p:nvSpPr>
        <p:spPr/>
        <p:txBody>
          <a:bodyPr/>
          <a:lstStyle/>
          <a:p>
            <a:fld id="{15116F99-AABC-45B7-9C67-41C3B9CFFD68}" type="slidenum">
              <a:rPr lang="en-US" smtClean="0"/>
              <a:t>18</a:t>
            </a:fld>
            <a:endParaRPr lang="en-US" dirty="0"/>
          </a:p>
        </p:txBody>
      </p:sp>
    </p:spTree>
    <p:extLst>
      <p:ext uri="{BB962C8B-B14F-4D97-AF65-F5344CB8AC3E}">
        <p14:creationId xmlns:p14="http://schemas.microsoft.com/office/powerpoint/2010/main" val="93483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cs typeface="Arial" pitchFamily="34" charset="0"/>
              </a:rPr>
              <a:t>Instructor</a:t>
            </a:r>
            <a:r>
              <a:rPr lang="en-US" b="1" baseline="0" dirty="0" smtClean="0">
                <a:latin typeface="Arial" pitchFamily="34" charset="0"/>
                <a:cs typeface="Arial" pitchFamily="34" charset="0"/>
              </a:rPr>
              <a:t> </a:t>
            </a:r>
            <a:r>
              <a:rPr lang="en-US" b="1" dirty="0" smtClean="0">
                <a:latin typeface="Arial" pitchFamily="34" charset="0"/>
                <a:cs typeface="Arial" pitchFamily="34" charset="0"/>
              </a:rPr>
              <a:t>Guidance</a:t>
            </a:r>
            <a:r>
              <a:rPr lang="en-US" b="1" baseline="0" dirty="0" smtClean="0">
                <a:latin typeface="Arial" pitchFamily="34" charset="0"/>
                <a:cs typeface="Arial" pitchFamily="34" charset="0"/>
              </a:rPr>
              <a:t>:</a:t>
            </a:r>
          </a:p>
          <a:p>
            <a:pPr marL="171450" indent="-171450">
              <a:buFont typeface="Arial" pitchFamily="34" charset="0"/>
              <a:buChar char="•"/>
            </a:pPr>
            <a:r>
              <a:rPr lang="en-US" b="0" baseline="0" dirty="0" smtClean="0">
                <a:latin typeface="Arial" pitchFamily="34" charset="0"/>
                <a:cs typeface="Arial" pitchFamily="34" charset="0"/>
              </a:rPr>
              <a:t>Go around the room and have each participant provide answers to the questions on the screen.</a:t>
            </a:r>
          </a:p>
          <a:p>
            <a:pPr marL="171450" indent="-171450">
              <a:buFont typeface="Arial" pitchFamily="34" charset="0"/>
              <a:buChar char="•"/>
            </a:pPr>
            <a:r>
              <a:rPr lang="en-US" b="0" baseline="0" dirty="0" smtClean="0">
                <a:latin typeface="Arial" pitchFamily="34" charset="0"/>
                <a:cs typeface="Arial" pitchFamily="34" charset="0"/>
              </a:rPr>
              <a:t>Have a flipchart available to document participant answers to the last question: “What do you expect to learn today?”. You will revisit these expectations during the conclusion of this module.</a:t>
            </a:r>
          </a:p>
          <a:p>
            <a:endParaRPr lang="en-US" b="0" baseline="0" dirty="0" smtClean="0">
              <a:latin typeface="Arial" pitchFamily="34" charset="0"/>
              <a:cs typeface="Arial" pitchFamily="34" charset="0"/>
            </a:endParaRPr>
          </a:p>
          <a:p>
            <a:r>
              <a:rPr lang="en-US" b="1" baseline="0" dirty="0" smtClean="0">
                <a:latin typeface="Arial" pitchFamily="34" charset="0"/>
                <a:cs typeface="Arial" pitchFamily="34" charset="0"/>
              </a:rPr>
              <a:t>Speaking Points:</a:t>
            </a:r>
            <a:endParaRPr lang="en-US" b="1" dirty="0" smtClean="0">
              <a:latin typeface="Arial" pitchFamily="34" charset="0"/>
              <a:cs typeface="Arial" pitchFamily="34" charset="0"/>
            </a:endParaRPr>
          </a:p>
          <a:p>
            <a:r>
              <a:rPr lang="en-US" dirty="0" smtClean="0">
                <a:latin typeface="Arial" pitchFamily="34" charset="0"/>
                <a:cs typeface="Arial" pitchFamily="34" charset="0"/>
              </a:rPr>
              <a:t>N/A</a:t>
            </a:r>
          </a:p>
          <a:p>
            <a:endParaRPr lang="en-US" dirty="0" smtClean="0">
              <a:latin typeface="Arial" pitchFamily="34" charset="0"/>
              <a:cs typeface="Arial" pitchFamily="34" charset="0"/>
            </a:endParaRPr>
          </a:p>
          <a:p>
            <a:r>
              <a:rPr lang="en-US" b="1" baseline="0" dirty="0" smtClean="0">
                <a:latin typeface="Arial" pitchFamily="34" charset="0"/>
                <a:cs typeface="Arial" pitchFamily="34" charset="0"/>
              </a:rPr>
              <a:t>Recommendations/Rationale:</a:t>
            </a:r>
          </a:p>
          <a:p>
            <a:r>
              <a:rPr lang="en-US" baseline="0" dirty="0" smtClean="0">
                <a:latin typeface="Arial" pitchFamily="34" charset="0"/>
                <a:cs typeface="Arial" pitchFamily="34" charset="0"/>
              </a:rPr>
              <a:t>This exercise is ideal for small group training. It provides participants an opportunity to find common ground by getting to know one another and state their expectations for learning. The instructor can use this exercise to link learner expectations with the module objectives, as well as validate those expectations during the conclusion of the module.</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To modify this exercise for larger groups, the instructor can focus on answering the most important question: “What do you expect to learn today?”.</a:t>
            </a:r>
          </a:p>
          <a:p>
            <a:endParaRPr lang="en-US" baseline="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15116F99-AABC-45B7-9C67-41C3B9CFFD68}" type="slidenum">
              <a:rPr lang="en-US" smtClean="0"/>
              <a:t>2</a:t>
            </a:fld>
            <a:endParaRPr lang="en-US" dirty="0"/>
          </a:p>
        </p:txBody>
      </p:sp>
    </p:spTree>
    <p:extLst>
      <p:ext uri="{BB962C8B-B14F-4D97-AF65-F5344CB8AC3E}">
        <p14:creationId xmlns:p14="http://schemas.microsoft.com/office/powerpoint/2010/main" val="401496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cs typeface="Arial" pitchFamily="34" charset="0"/>
              </a:rPr>
              <a:t>Instructor Guidance:</a:t>
            </a:r>
          </a:p>
          <a:p>
            <a:pPr marL="171450" indent="-171450">
              <a:buFont typeface="Arial" pitchFamily="34" charset="0"/>
              <a:buChar char="•"/>
            </a:pPr>
            <a:r>
              <a:rPr lang="en-US" b="0" dirty="0" smtClean="0">
                <a:latin typeface="Arial" pitchFamily="34" charset="0"/>
                <a:cs typeface="Arial" pitchFamily="34" charset="0"/>
              </a:rPr>
              <a:t>Read the</a:t>
            </a:r>
            <a:r>
              <a:rPr lang="en-US" b="0" baseline="0" dirty="0" smtClean="0">
                <a:latin typeface="Arial" pitchFamily="34" charset="0"/>
                <a:cs typeface="Arial" pitchFamily="34" charset="0"/>
              </a:rPr>
              <a:t> module objectives aloud.</a:t>
            </a:r>
          </a:p>
          <a:p>
            <a:pPr marL="171450" indent="-171450">
              <a:buFont typeface="Arial" pitchFamily="34" charset="0"/>
              <a:buChar char="•"/>
            </a:pPr>
            <a:r>
              <a:rPr lang="en-US" b="0" baseline="0" dirty="0" smtClean="0">
                <a:latin typeface="Arial" pitchFamily="34" charset="0"/>
                <a:cs typeface="Arial" pitchFamily="34" charset="0"/>
              </a:rPr>
              <a:t>Call out any objectives that map back to any expectations stated by the participants.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dirty="0" smtClean="0">
                <a:solidFill>
                  <a:schemeClr val="tx1"/>
                </a:solidFill>
                <a:effectLst/>
                <a:latin typeface="Arial" pitchFamily="34" charset="0"/>
                <a:ea typeface="+mn-ea"/>
                <a:cs typeface="Arial" pitchFamily="34" charset="0"/>
              </a:rPr>
              <a:t>Have </a:t>
            </a:r>
            <a:r>
              <a:rPr lang="en-US" sz="1200" kern="1200" dirty="0" smtClean="0">
                <a:solidFill>
                  <a:schemeClr val="tx1"/>
                </a:solidFill>
                <a:effectLst/>
                <a:latin typeface="Arial" pitchFamily="34" charset="0"/>
                <a:ea typeface="+mn-ea"/>
                <a:cs typeface="Arial" pitchFamily="34" charset="0"/>
              </a:rPr>
              <a:t>Simfinity</a:t>
            </a:r>
            <a:r>
              <a:rPr lang="en-US" sz="1200" kern="1200" baseline="30000" dirty="0" smtClean="0">
                <a:solidFill>
                  <a:schemeClr val="tx1"/>
                </a:solidFill>
                <a:effectLst/>
                <a:latin typeface="Arial" pitchFamily="34" charset="0"/>
                <a:ea typeface="+mn-ea"/>
                <a:cs typeface="Arial" pitchFamily="34" charset="0"/>
              </a:rPr>
              <a:t>TM </a:t>
            </a:r>
            <a:r>
              <a:rPr lang="en-CA" sz="1200" kern="1200" dirty="0" smtClean="0">
                <a:solidFill>
                  <a:schemeClr val="tx1"/>
                </a:solidFill>
                <a:effectLst/>
                <a:latin typeface="Arial" pitchFamily="34" charset="0"/>
                <a:ea typeface="+mn-ea"/>
                <a:cs typeface="Arial" pitchFamily="34" charset="0"/>
              </a:rPr>
              <a:t>prepared to be able to show the Electrical Panels, Schematics, and synoptics. Preferably setup with engines running for normal indications.</a:t>
            </a:r>
            <a:endParaRPr lang="en-US" b="0" baseline="0"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Speaking</a:t>
            </a:r>
            <a:r>
              <a:rPr lang="en-US" b="1" baseline="0" dirty="0" smtClean="0">
                <a:latin typeface="Arial" pitchFamily="34" charset="0"/>
                <a:cs typeface="Arial" pitchFamily="34" charset="0"/>
              </a:rPr>
              <a:t> Points:</a:t>
            </a:r>
          </a:p>
          <a:p>
            <a:r>
              <a:rPr lang="en-US" b="0" baseline="0" dirty="0" smtClean="0">
                <a:latin typeface="Arial" pitchFamily="34" charset="0"/>
                <a:cs typeface="Arial" pitchFamily="34" charset="0"/>
              </a:rPr>
              <a:t>N/A</a:t>
            </a:r>
          </a:p>
          <a:p>
            <a:endParaRPr lang="en-US" b="0" baseline="0" dirty="0" smtClean="0">
              <a:latin typeface="Arial" pitchFamily="34" charset="0"/>
              <a:cs typeface="Arial" pitchFamily="34" charset="0"/>
            </a:endParaRPr>
          </a:p>
          <a:p>
            <a:r>
              <a:rPr lang="en-US" b="1" baseline="0" dirty="0" smtClean="0">
                <a:latin typeface="Arial" pitchFamily="34" charset="0"/>
                <a:cs typeface="Arial" pitchFamily="34" charset="0"/>
              </a:rPr>
              <a:t>Recommendations/Rationale:</a:t>
            </a:r>
          </a:p>
          <a:p>
            <a:r>
              <a:rPr lang="en-US" dirty="0" smtClean="0">
                <a:latin typeface="Arial" pitchFamily="34" charset="0"/>
                <a:cs typeface="Arial" pitchFamily="34" charset="0"/>
              </a:rPr>
              <a:t>The objectives have been modified slightly to</a:t>
            </a:r>
            <a:r>
              <a:rPr lang="en-US" baseline="0" dirty="0" smtClean="0">
                <a:latin typeface="Arial" pitchFamily="34" charset="0"/>
                <a:cs typeface="Arial" pitchFamily="34" charset="0"/>
              </a:rPr>
              <a:t> make them measureable statements. </a:t>
            </a:r>
            <a:r>
              <a:rPr lang="en-US" dirty="0" smtClean="0">
                <a:latin typeface="Arial" pitchFamily="34" charset="0"/>
                <a:cs typeface="Arial" pitchFamily="34" charset="0"/>
              </a:rPr>
              <a:t>Based</a:t>
            </a:r>
            <a:r>
              <a:rPr lang="en-US" baseline="0" dirty="0" smtClean="0">
                <a:latin typeface="Arial" pitchFamily="34" charset="0"/>
                <a:cs typeface="Arial" pitchFamily="34" charset="0"/>
              </a:rPr>
              <a:t> on SME/client consultation, we would further modify the objectives, as appropriate, so that they clearly align with the source content provided. We would also ensure that each topic represented in the outline had an objective that provided the learning goal for that piece of content. In this case, we noticed that Component Location is a topic referenced in the outline, but does not have a supporting objective. If this were a complete ILT deliverable, we would work with the SME/client to pinpoint a learning goal for this topic.</a:t>
            </a:r>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5116F99-AABC-45B7-9C67-41C3B9CFFD68}" type="slidenum">
              <a:rPr lang="en-US" smtClean="0"/>
              <a:t>3</a:t>
            </a:fld>
            <a:endParaRPr lang="en-US" dirty="0"/>
          </a:p>
        </p:txBody>
      </p:sp>
    </p:spTree>
    <p:extLst>
      <p:ext uri="{BB962C8B-B14F-4D97-AF65-F5344CB8AC3E}">
        <p14:creationId xmlns:p14="http://schemas.microsoft.com/office/powerpoint/2010/main" val="4047618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cs typeface="Arial" pitchFamily="34" charset="0"/>
              </a:rPr>
              <a:t>Instructor</a:t>
            </a:r>
            <a:r>
              <a:rPr lang="en-US" b="1" baseline="0" dirty="0" smtClean="0">
                <a:latin typeface="Arial" pitchFamily="34" charset="0"/>
                <a:cs typeface="Arial" pitchFamily="34" charset="0"/>
              </a:rPr>
              <a:t> </a:t>
            </a:r>
            <a:r>
              <a:rPr lang="en-US" b="1" dirty="0" smtClean="0">
                <a:latin typeface="Arial" pitchFamily="34" charset="0"/>
                <a:cs typeface="Arial" pitchFamily="34" charset="0"/>
              </a:rPr>
              <a:t>Guidance:</a:t>
            </a:r>
          </a:p>
          <a:p>
            <a:pPr marL="171450" indent="-171450">
              <a:buFont typeface="Arial" pitchFamily="34" charset="0"/>
              <a:buChar char="•"/>
            </a:pPr>
            <a:r>
              <a:rPr lang="en-US" b="0" baseline="0" dirty="0" smtClean="0">
                <a:latin typeface="Arial" pitchFamily="34" charset="0"/>
                <a:cs typeface="Arial" pitchFamily="34" charset="0"/>
              </a:rPr>
              <a:t>This is a graphical representation of the agenda/course outline for this module.</a:t>
            </a: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Explain the content of the module.</a:t>
            </a:r>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Speaking</a:t>
            </a:r>
            <a:r>
              <a:rPr lang="en-US" b="1" baseline="0" dirty="0" smtClean="0">
                <a:latin typeface="Arial" pitchFamily="34" charset="0"/>
                <a:cs typeface="Arial" pitchFamily="34" charset="0"/>
              </a:rPr>
              <a:t> Points:</a:t>
            </a:r>
          </a:p>
          <a:p>
            <a:r>
              <a:rPr lang="en-US" b="0" baseline="0" dirty="0" smtClean="0">
                <a:latin typeface="Arial" pitchFamily="34" charset="0"/>
                <a:cs typeface="Arial" pitchFamily="34" charset="0"/>
              </a:rPr>
              <a:t>N/A</a:t>
            </a:r>
          </a:p>
          <a:p>
            <a:endParaRPr lang="en-US" b="0" baseline="0" dirty="0" smtClean="0">
              <a:latin typeface="Arial" pitchFamily="34" charset="0"/>
              <a:cs typeface="Arial" pitchFamily="34" charset="0"/>
            </a:endParaRPr>
          </a:p>
          <a:p>
            <a:r>
              <a:rPr lang="en-US" b="1" baseline="0" dirty="0" smtClean="0">
                <a:latin typeface="Arial" pitchFamily="34" charset="0"/>
                <a:cs typeface="Arial" pitchFamily="34" charset="0"/>
              </a:rPr>
              <a:t>Recommendations/Rationale:</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latin typeface="Arial" pitchFamily="34" charset="0"/>
                <a:cs typeface="Arial" pitchFamily="34" charset="0"/>
              </a:rPr>
              <a:t>We built the course agenda to reflect the course outline in its entirety. To meet the 15-20 slide requirement outlined in the Vendor Demo Requirements document, we selected excerpts from the source content </a:t>
            </a:r>
            <a:r>
              <a:rPr lang="en-US" sz="1200" dirty="0" smtClean="0">
                <a:solidFill>
                  <a:schemeClr val="bg1"/>
                </a:solidFill>
                <a:latin typeface="Arial" pitchFamily="34" charset="0"/>
                <a:cs typeface="Arial" pitchFamily="34" charset="0"/>
              </a:rPr>
              <a:t>including the System Introduction sub-topic and also selected content from the System Description sub-topic, specifically DC Power.</a:t>
            </a:r>
          </a:p>
          <a:p>
            <a:endParaRPr lang="en-US" b="0" baseline="0" dirty="0" smtClean="0"/>
          </a:p>
        </p:txBody>
      </p:sp>
      <p:sp>
        <p:nvSpPr>
          <p:cNvPr id="4" name="Slide Number Placeholder 3"/>
          <p:cNvSpPr>
            <a:spLocks noGrp="1"/>
          </p:cNvSpPr>
          <p:nvPr>
            <p:ph type="sldNum" sz="quarter" idx="10"/>
          </p:nvPr>
        </p:nvSpPr>
        <p:spPr/>
        <p:txBody>
          <a:bodyPr/>
          <a:lstStyle/>
          <a:p>
            <a:fld id="{15116F99-AABC-45B7-9C67-41C3B9CFFD68}" type="slidenum">
              <a:rPr lang="en-US" smtClean="0"/>
              <a:t>4</a:t>
            </a:fld>
            <a:endParaRPr lang="en-US" dirty="0"/>
          </a:p>
        </p:txBody>
      </p:sp>
    </p:spTree>
    <p:extLst>
      <p:ext uri="{BB962C8B-B14F-4D97-AF65-F5344CB8AC3E}">
        <p14:creationId xmlns:p14="http://schemas.microsoft.com/office/powerpoint/2010/main" val="2858091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cs typeface="Arial" pitchFamily="34" charset="0"/>
              </a:rPr>
              <a:t>Instructor Guidance:</a:t>
            </a:r>
          </a:p>
          <a:p>
            <a:pPr marL="171450" indent="-171450">
              <a:buFont typeface="Arial" pitchFamily="34" charset="0"/>
              <a:buChar char="•"/>
            </a:pPr>
            <a:r>
              <a:rPr lang="en-US" b="0" baseline="0" dirty="0" smtClean="0">
                <a:latin typeface="Arial" pitchFamily="34" charset="0"/>
                <a:cs typeface="Arial" pitchFamily="34" charset="0"/>
              </a:rPr>
              <a:t>This is a topic separator slide. It introduces the new topic and the objectives for this topic.</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Speaking</a:t>
            </a:r>
            <a:r>
              <a:rPr lang="en-US" b="1" baseline="0" dirty="0" smtClean="0">
                <a:latin typeface="Arial" pitchFamily="34" charset="0"/>
                <a:cs typeface="Arial" pitchFamily="34" charset="0"/>
              </a:rPr>
              <a:t> Points:</a:t>
            </a:r>
          </a:p>
          <a:p>
            <a:r>
              <a:rPr lang="en-US" sz="1200" dirty="0" smtClean="0">
                <a:latin typeface="Arial" pitchFamily="34" charset="0"/>
                <a:cs typeface="Arial" pitchFamily="34" charset="0"/>
              </a:rPr>
              <a:t>By the end of this topic, you will be able to:</a:t>
            </a:r>
          </a:p>
          <a:p>
            <a:pPr marL="171450" lvl="0" indent="-171450">
              <a:buFont typeface="Arial" pitchFamily="34" charset="0"/>
              <a:buChar char="•"/>
            </a:pPr>
            <a:r>
              <a:rPr lang="en-CA" sz="1200" dirty="0" smtClean="0">
                <a:latin typeface="Arial" pitchFamily="34" charset="0"/>
                <a:cs typeface="Arial" pitchFamily="34" charset="0"/>
              </a:rPr>
              <a:t>Identify the functions of all the system controls on the flight deck</a:t>
            </a:r>
          </a:p>
          <a:p>
            <a:pPr marL="171450" lvl="0" indent="-171450">
              <a:buFont typeface="Arial" pitchFamily="34" charset="0"/>
              <a:buChar char="•"/>
            </a:pPr>
            <a:r>
              <a:rPr lang="en-CA" sz="1200" dirty="0" smtClean="0">
                <a:latin typeface="Arial" pitchFamily="34" charset="0"/>
                <a:cs typeface="Arial" pitchFamily="34" charset="0"/>
              </a:rPr>
              <a:t>Identify the meaning of all the System Panel Indications on the flight deck</a:t>
            </a:r>
          </a:p>
          <a:p>
            <a:pPr marL="171450" lvl="0" indent="-171450">
              <a:buFont typeface="Arial" pitchFamily="34" charset="0"/>
              <a:buChar char="•"/>
            </a:pPr>
            <a:r>
              <a:rPr lang="en-CA" sz="1200" dirty="0" smtClean="0">
                <a:latin typeface="Arial" pitchFamily="34" charset="0"/>
                <a:cs typeface="Arial" pitchFamily="34" charset="0"/>
              </a:rPr>
              <a:t>Recognize the layout of the Electrical System</a:t>
            </a:r>
          </a:p>
          <a:p>
            <a:pPr marL="171450" lvl="0" indent="-171450">
              <a:buFont typeface="Arial" pitchFamily="34" charset="0"/>
              <a:buChar char="•"/>
            </a:pPr>
            <a:r>
              <a:rPr lang="en-CA" sz="1200" dirty="0" smtClean="0">
                <a:latin typeface="Arial" pitchFamily="34" charset="0"/>
                <a:cs typeface="Arial" pitchFamily="34" charset="0"/>
              </a:rPr>
              <a:t>Recognize the Electrical System Synoptics</a:t>
            </a:r>
          </a:p>
          <a:p>
            <a:endParaRPr lang="en-US" sz="1200" dirty="0" smtClean="0">
              <a:latin typeface="Arial" pitchFamily="34" charset="0"/>
              <a:cs typeface="Arial" pitchFamily="34" charset="0"/>
            </a:endParaRPr>
          </a:p>
          <a:p>
            <a:r>
              <a:rPr lang="en-US" b="1" baseline="0" dirty="0" smtClean="0">
                <a:latin typeface="Arial" pitchFamily="34" charset="0"/>
                <a:cs typeface="Arial" pitchFamily="34" charset="0"/>
              </a:rPr>
              <a:t>Recommendations/Rationale:</a:t>
            </a:r>
          </a:p>
          <a:p>
            <a:pPr marL="171450" indent="-171450">
              <a:buFont typeface="Arial" pitchFamily="34" charset="0"/>
              <a:buChar char="•"/>
            </a:pPr>
            <a:r>
              <a:rPr lang="en-US" dirty="0" smtClean="0">
                <a:latin typeface="Arial" pitchFamily="34" charset="0"/>
                <a:cs typeface="Arial" pitchFamily="34" charset="0"/>
              </a:rPr>
              <a:t>Using a topic separator</a:t>
            </a:r>
            <a:r>
              <a:rPr lang="en-US" baseline="0" dirty="0" smtClean="0">
                <a:latin typeface="Arial" pitchFamily="34" charset="0"/>
                <a:cs typeface="Arial" pitchFamily="34" charset="0"/>
              </a:rPr>
              <a:t> helps orient participants to what they are about to view and what is expected of them once they have viewed this topic.</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5116F99-AABC-45B7-9C67-41C3B9CFFD68}" type="slidenum">
              <a:rPr lang="en-US" smtClean="0"/>
              <a:t>5</a:t>
            </a:fld>
            <a:endParaRPr lang="en-US" dirty="0"/>
          </a:p>
        </p:txBody>
      </p:sp>
    </p:spTree>
    <p:extLst>
      <p:ext uri="{BB962C8B-B14F-4D97-AF65-F5344CB8AC3E}">
        <p14:creationId xmlns:p14="http://schemas.microsoft.com/office/powerpoint/2010/main" val="20695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cs typeface="Arial" pitchFamily="34" charset="0"/>
              </a:rPr>
              <a:t>Instructor</a:t>
            </a:r>
            <a:r>
              <a:rPr lang="en-US" b="1" baseline="0" dirty="0" smtClean="0">
                <a:latin typeface="Arial" pitchFamily="34" charset="0"/>
                <a:cs typeface="Arial" pitchFamily="34" charset="0"/>
              </a:rPr>
              <a:t> </a:t>
            </a:r>
            <a:r>
              <a:rPr lang="en-US" b="1" dirty="0" smtClean="0">
                <a:latin typeface="Arial" pitchFamily="34" charset="0"/>
                <a:cs typeface="Arial" pitchFamily="34" charset="0"/>
              </a:rPr>
              <a:t>Guidance:</a:t>
            </a:r>
          </a:p>
          <a:p>
            <a:pPr marL="171450" indent="-171450">
              <a:buFont typeface="Arial" pitchFamily="34" charset="0"/>
              <a:buChar char="•"/>
            </a:pPr>
            <a:r>
              <a:rPr lang="en-US" b="0" baseline="0" dirty="0" smtClean="0">
                <a:latin typeface="Arial" pitchFamily="34" charset="0"/>
                <a:cs typeface="Arial" pitchFamily="34" charset="0"/>
              </a:rPr>
              <a:t>This slide uses a build to orient participants to where system controls, AC/DC power, and power distribution systems are located on the aircraft.</a:t>
            </a:r>
          </a:p>
          <a:p>
            <a:pPr marL="171450" indent="-171450">
              <a:buFont typeface="Arial" pitchFamily="34" charset="0"/>
              <a:buChar char="•"/>
            </a:pPr>
            <a:r>
              <a:rPr lang="en-US" b="0" baseline="0" dirty="0" smtClean="0">
                <a:latin typeface="Arial" pitchFamily="34" charset="0"/>
                <a:cs typeface="Arial" pitchFamily="34" charset="0"/>
              </a:rPr>
              <a:t>There are four builds on this slide. Press the Enter key once to reveal each section.</a:t>
            </a:r>
          </a:p>
          <a:p>
            <a:pPr marL="171450" indent="-171450">
              <a:buFont typeface="Arial" pitchFamily="34" charset="0"/>
              <a:buChar char="•"/>
            </a:pPr>
            <a:endParaRPr lang="en-US" b="0" baseline="0" dirty="0" smtClean="0">
              <a:latin typeface="Arial" pitchFamily="34" charset="0"/>
              <a:cs typeface="Arial" pitchFamily="34" charset="0"/>
            </a:endParaRPr>
          </a:p>
          <a:p>
            <a:r>
              <a:rPr lang="en-US" b="1" dirty="0" smtClean="0">
                <a:latin typeface="Arial" pitchFamily="34" charset="0"/>
                <a:cs typeface="Arial" pitchFamily="34" charset="0"/>
              </a:rPr>
              <a:t>Speaking</a:t>
            </a:r>
            <a:r>
              <a:rPr lang="en-US" b="1" baseline="0" dirty="0" smtClean="0">
                <a:latin typeface="Arial" pitchFamily="34" charset="0"/>
                <a:cs typeface="Arial" pitchFamily="34" charset="0"/>
              </a:rPr>
              <a:t> Points:</a:t>
            </a:r>
          </a:p>
          <a:p>
            <a:pPr marL="0" indent="0">
              <a:buFont typeface="Arial" pitchFamily="34" charset="0"/>
              <a:buNone/>
            </a:pPr>
            <a:r>
              <a:rPr lang="en-CA" sz="1200" dirty="0" smtClean="0">
                <a:latin typeface="Arial" pitchFamily="34" charset="0"/>
                <a:cs typeface="Arial" pitchFamily="34" charset="0"/>
              </a:rPr>
              <a:t>N/A</a:t>
            </a:r>
          </a:p>
          <a:p>
            <a:pPr marL="0" indent="0">
              <a:buFont typeface="Arial" pitchFamily="34" charset="0"/>
              <a:buNone/>
            </a:pPr>
            <a:endParaRPr lang="en-CA" sz="1200" dirty="0" smtClean="0">
              <a:latin typeface="Arial" pitchFamily="34" charset="0"/>
              <a:cs typeface="Arial" pitchFamily="34" charset="0"/>
            </a:endParaRPr>
          </a:p>
          <a:p>
            <a:r>
              <a:rPr lang="en-US" b="1" baseline="0" dirty="0" smtClean="0">
                <a:latin typeface="Arial" pitchFamily="34" charset="0"/>
                <a:cs typeface="Arial" pitchFamily="34" charset="0"/>
              </a:rPr>
              <a:t>Recommendations/Rationale:</a:t>
            </a:r>
          </a:p>
          <a:p>
            <a:r>
              <a:rPr lang="en-US" b="0" baseline="0" dirty="0" smtClean="0">
                <a:latin typeface="Arial" pitchFamily="34" charset="0"/>
                <a:cs typeface="Arial" pitchFamily="34" charset="0"/>
              </a:rPr>
              <a:t>For participants with varying skill sets, it is important to provide an orientation to the aircraft in relation to the content discussed in the first topic. We chose the color red for the arrows for contrast and to draw attention to specific content areas.</a:t>
            </a:r>
          </a:p>
        </p:txBody>
      </p:sp>
      <p:sp>
        <p:nvSpPr>
          <p:cNvPr id="4" name="Slide Number Placeholder 3"/>
          <p:cNvSpPr>
            <a:spLocks noGrp="1"/>
          </p:cNvSpPr>
          <p:nvPr>
            <p:ph type="sldNum" sz="quarter" idx="10"/>
          </p:nvPr>
        </p:nvSpPr>
        <p:spPr/>
        <p:txBody>
          <a:bodyPr/>
          <a:lstStyle/>
          <a:p>
            <a:fld id="{15116F99-AABC-45B7-9C67-41C3B9CFFD68}" type="slidenum">
              <a:rPr lang="en-US" smtClean="0"/>
              <a:t>6</a:t>
            </a:fld>
            <a:endParaRPr lang="en-US" dirty="0"/>
          </a:p>
        </p:txBody>
      </p:sp>
    </p:spTree>
    <p:extLst>
      <p:ext uri="{BB962C8B-B14F-4D97-AF65-F5344CB8AC3E}">
        <p14:creationId xmlns:p14="http://schemas.microsoft.com/office/powerpoint/2010/main" val="1400436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cs typeface="Arial" pitchFamily="34" charset="0"/>
              </a:rPr>
              <a:t>Instructor Guidance: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dirty="0" smtClean="0">
                <a:solidFill>
                  <a:schemeClr val="tx1"/>
                </a:solidFill>
                <a:effectLst/>
                <a:latin typeface="Arial" pitchFamily="34" charset="0"/>
                <a:ea typeface="+mn-ea"/>
                <a:cs typeface="Arial" pitchFamily="34" charset="0"/>
              </a:rPr>
              <a:t>Use the images on this slide</a:t>
            </a:r>
            <a:r>
              <a:rPr lang="en-CA" sz="1200" kern="1200" baseline="0" dirty="0" smtClean="0">
                <a:solidFill>
                  <a:schemeClr val="tx1"/>
                </a:solidFill>
                <a:effectLst/>
                <a:latin typeface="Arial" pitchFamily="34" charset="0"/>
                <a:ea typeface="+mn-ea"/>
                <a:cs typeface="Arial" pitchFamily="34" charset="0"/>
              </a:rPr>
              <a:t> to orient participants to where switches and indications are located on the overhead panel, and to where the RAT deploy handle is located.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baseline="0" dirty="0" smtClean="0">
                <a:solidFill>
                  <a:schemeClr val="tx1"/>
                </a:solidFill>
                <a:effectLst/>
                <a:latin typeface="Arial" pitchFamily="34" charset="0"/>
                <a:ea typeface="+mn-ea"/>
                <a:cs typeface="Arial" pitchFamily="34" charset="0"/>
              </a:rPr>
              <a:t>Press the Enter key once to zoom in on the RAT deploy handle.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dirty="0" smtClean="0">
                <a:solidFill>
                  <a:schemeClr val="tx1"/>
                </a:solidFill>
                <a:effectLst/>
                <a:latin typeface="Arial" pitchFamily="34" charset="0"/>
                <a:ea typeface="+mn-ea"/>
                <a:cs typeface="Arial" pitchFamily="34" charset="0"/>
              </a:rPr>
              <a:t>Use </a:t>
            </a:r>
            <a:r>
              <a:rPr lang="en-CA" sz="1200" dirty="0" smtClean="0">
                <a:effectLst/>
                <a:latin typeface="Arial"/>
                <a:ea typeface="Calibri"/>
              </a:rPr>
              <a:t>Simfinity</a:t>
            </a:r>
            <a:r>
              <a:rPr lang="en-US" baseline="30000" dirty="0" smtClean="0">
                <a:latin typeface="Arial" pitchFamily="34" charset="0"/>
                <a:cs typeface="Arial" pitchFamily="34" charset="0"/>
              </a:rPr>
              <a:t>TM</a:t>
            </a:r>
            <a:r>
              <a:rPr lang="en-CA" sz="1200" kern="1200" dirty="0" smtClean="0">
                <a:solidFill>
                  <a:schemeClr val="tx1"/>
                </a:solidFill>
                <a:effectLst/>
                <a:latin typeface="Arial" pitchFamily="34" charset="0"/>
                <a:ea typeface="+mn-ea"/>
                <a:cs typeface="Arial" pitchFamily="34" charset="0"/>
              </a:rPr>
              <a:t> to introduce the Overhead Panel switches and Indications to make client familiar with the general layout.</a:t>
            </a:r>
            <a:endParaRPr lang="en-US" sz="1200" kern="1200" dirty="0" smtClean="0">
              <a:solidFill>
                <a:schemeClr val="tx1"/>
              </a:solidFill>
              <a:effectLst/>
              <a:latin typeface="Arial" pitchFamily="34" charset="0"/>
              <a:ea typeface="+mn-ea"/>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dirty="0" smtClean="0">
                <a:solidFill>
                  <a:schemeClr val="tx1"/>
                </a:solidFill>
                <a:effectLst/>
                <a:latin typeface="Arial" pitchFamily="34" charset="0"/>
                <a:cs typeface="Arial" pitchFamily="34" charset="0"/>
              </a:rPr>
              <a:t>Use Simfinity</a:t>
            </a:r>
            <a:r>
              <a:rPr lang="en-US" baseline="30000" dirty="0" smtClean="0">
                <a:latin typeface="Arial" pitchFamily="34" charset="0"/>
                <a:cs typeface="Arial" pitchFamily="34" charset="0"/>
              </a:rPr>
              <a:t>TM</a:t>
            </a:r>
            <a:r>
              <a:rPr lang="en-CA" sz="1200" kern="1200" dirty="0" smtClean="0">
                <a:solidFill>
                  <a:schemeClr val="tx1"/>
                </a:solidFill>
                <a:effectLst/>
                <a:latin typeface="Arial" pitchFamily="34" charset="0"/>
                <a:cs typeface="Arial" pitchFamily="34" charset="0"/>
              </a:rPr>
              <a:t> to introduce the Pedestal controls (RAT deploy handle). </a:t>
            </a:r>
            <a:endParaRPr lang="en-US" sz="1200" kern="1200" dirty="0" smtClean="0">
              <a:solidFill>
                <a:schemeClr val="tx1"/>
              </a:solidFill>
              <a:effectLst/>
              <a:latin typeface="Arial" pitchFamily="34" charset="0"/>
              <a:cs typeface="Arial" pitchFamily="34" charset="0"/>
            </a:endParaRPr>
          </a:p>
          <a:p>
            <a:pPr marL="171450" indent="-171450">
              <a:buFont typeface="Arial" pitchFamily="34" charset="0"/>
              <a:buChar char="•"/>
            </a:pPr>
            <a:endParaRPr lang="en-US" b="0" baseline="0" dirty="0" smtClean="0">
              <a:latin typeface="Arial" pitchFamily="34" charset="0"/>
              <a:cs typeface="Arial" pitchFamily="34" charset="0"/>
            </a:endParaRPr>
          </a:p>
          <a:p>
            <a:pPr marL="171450" indent="-171450">
              <a:buFont typeface="Arial" pitchFamily="34" charset="0"/>
              <a:buChar char="•"/>
            </a:pPr>
            <a:endParaRPr lang="en-US" b="0" baseline="0" dirty="0" smtClean="0">
              <a:latin typeface="Arial" pitchFamily="34" charset="0"/>
              <a:cs typeface="Arial" pitchFamily="34" charset="0"/>
            </a:endParaRPr>
          </a:p>
          <a:p>
            <a:r>
              <a:rPr lang="en-US" b="1" dirty="0" smtClean="0">
                <a:latin typeface="Arial" pitchFamily="34" charset="0"/>
                <a:cs typeface="Arial" pitchFamily="34" charset="0"/>
              </a:rPr>
              <a:t>Speaking</a:t>
            </a:r>
            <a:r>
              <a:rPr lang="en-US" b="1" baseline="0" dirty="0" smtClean="0">
                <a:latin typeface="Arial" pitchFamily="34" charset="0"/>
                <a:cs typeface="Arial" pitchFamily="34" charset="0"/>
              </a:rPr>
              <a:t> Points:</a:t>
            </a:r>
          </a:p>
          <a:p>
            <a:pPr marL="171450" indent="-171450">
              <a:buFont typeface="Arial" pitchFamily="34" charset="0"/>
              <a:buChar char="•"/>
            </a:pPr>
            <a:r>
              <a:rPr lang="en-US" sz="1200" baseline="0" dirty="0" smtClean="0">
                <a:latin typeface="Arial" pitchFamily="34" charset="0"/>
                <a:cs typeface="Arial" pitchFamily="34" charset="0"/>
              </a:rPr>
              <a:t>N/A</a:t>
            </a:r>
          </a:p>
          <a:p>
            <a:pPr marL="171450" indent="-171450">
              <a:buFont typeface="Arial" pitchFamily="34" charset="0"/>
              <a:buChar char="•"/>
            </a:pPr>
            <a:endParaRPr lang="en-CA" sz="1200" dirty="0" smtClean="0">
              <a:latin typeface="Arial" pitchFamily="34" charset="0"/>
              <a:cs typeface="Arial" pitchFamily="34" charset="0"/>
            </a:endParaRPr>
          </a:p>
          <a:p>
            <a:r>
              <a:rPr lang="en-US" b="1" baseline="0" dirty="0" smtClean="0">
                <a:latin typeface="Arial" pitchFamily="34" charset="0"/>
                <a:cs typeface="Arial" pitchFamily="34" charset="0"/>
              </a:rPr>
              <a:t>Recommendations/Rationale:</a:t>
            </a:r>
          </a:p>
          <a:p>
            <a:r>
              <a:rPr lang="en-US" b="0" baseline="0" dirty="0" smtClean="0">
                <a:latin typeface="Arial" pitchFamily="34" charset="0"/>
                <a:cs typeface="Arial" pitchFamily="34" charset="0"/>
              </a:rPr>
              <a:t>This slide provides a quick orientation to what the overhead panel and RAT deploy handle look like. The intent is that the instructor spends a short amount of time on this slide, so that in-class time can be dedicated to the </a:t>
            </a:r>
            <a:r>
              <a:rPr lang="en-CA" sz="1200" dirty="0" smtClean="0">
                <a:effectLst/>
                <a:latin typeface="Arial"/>
                <a:ea typeface="Calibri"/>
              </a:rPr>
              <a:t>Simfinity</a:t>
            </a:r>
            <a:r>
              <a:rPr lang="en-US" baseline="30000" dirty="0" smtClean="0">
                <a:latin typeface="Arial" pitchFamily="34" charset="0"/>
                <a:cs typeface="Arial" pitchFamily="34" charset="0"/>
              </a:rPr>
              <a:t>TM</a:t>
            </a:r>
            <a:r>
              <a:rPr lang="en-CA" sz="1200" kern="1200" dirty="0" smtClean="0">
                <a:solidFill>
                  <a:schemeClr val="tx1"/>
                </a:solidFill>
                <a:effectLst/>
                <a:latin typeface="Arial" pitchFamily="34" charset="0"/>
                <a:ea typeface="+mn-ea"/>
                <a:cs typeface="Arial" pitchFamily="34" charset="0"/>
              </a:rPr>
              <a:t> </a:t>
            </a:r>
            <a:r>
              <a:rPr lang="en-US" b="0" baseline="0" dirty="0" smtClean="0">
                <a:latin typeface="Arial" pitchFamily="34" charset="0"/>
                <a:cs typeface="Arial" pitchFamily="34" charset="0"/>
              </a:rPr>
              <a:t>demo.</a:t>
            </a:r>
            <a:endParaRPr lang="en-US" b="0" baseline="300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5116F99-AABC-45B7-9C67-41C3B9CFFD68}" type="slidenum">
              <a:rPr lang="en-US" smtClean="0"/>
              <a:t>7</a:t>
            </a:fld>
            <a:endParaRPr lang="en-US" dirty="0"/>
          </a:p>
        </p:txBody>
      </p:sp>
    </p:spTree>
    <p:extLst>
      <p:ext uri="{BB962C8B-B14F-4D97-AF65-F5344CB8AC3E}">
        <p14:creationId xmlns:p14="http://schemas.microsoft.com/office/powerpoint/2010/main" val="140043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cs typeface="Arial" pitchFamily="34" charset="0"/>
              </a:rPr>
              <a:t>Instructor Guidance:</a:t>
            </a:r>
          </a:p>
          <a:p>
            <a:pPr marL="171450" indent="-171450">
              <a:buFont typeface="Arial" pitchFamily="34" charset="0"/>
              <a:buChar char="•"/>
            </a:pPr>
            <a:r>
              <a:rPr lang="en-CA" sz="1200" kern="1200" dirty="0" smtClean="0">
                <a:solidFill>
                  <a:schemeClr val="tx1"/>
                </a:solidFill>
                <a:effectLst/>
                <a:latin typeface="+mn-lt"/>
                <a:ea typeface="+mn-ea"/>
                <a:cs typeface="+mn-cs"/>
              </a:rPr>
              <a:t>Point out all sources and buses:</a:t>
            </a:r>
          </a:p>
          <a:p>
            <a:pPr marL="628650" lvl="1" indent="-171450">
              <a:buFont typeface="Arial" pitchFamily="34" charset="0"/>
              <a:buChar char="•"/>
            </a:pPr>
            <a:r>
              <a:rPr lang="en-US" sz="1200" kern="1200" baseline="0" dirty="0" smtClean="0">
                <a:solidFill>
                  <a:schemeClr val="tx1"/>
                </a:solidFill>
                <a:effectLst/>
                <a:latin typeface="Arial" pitchFamily="34" charset="0"/>
                <a:ea typeface="+mn-ea"/>
                <a:cs typeface="Arial" pitchFamily="34" charset="0"/>
              </a:rPr>
              <a:t>Press the Enter key once to zoom in on the power sources.</a:t>
            </a:r>
          </a:p>
          <a:p>
            <a:pPr marL="628650" lvl="1" indent="-171450">
              <a:buFont typeface="Arial" pitchFamily="34" charset="0"/>
              <a:buChar char="•"/>
            </a:pPr>
            <a:r>
              <a:rPr lang="en-US" sz="1200" kern="1200" baseline="0" dirty="0" smtClean="0">
                <a:solidFill>
                  <a:schemeClr val="tx1"/>
                </a:solidFill>
                <a:effectLst/>
                <a:latin typeface="Arial" pitchFamily="34" charset="0"/>
                <a:ea typeface="+mn-ea"/>
                <a:cs typeface="Arial" pitchFamily="34" charset="0"/>
              </a:rPr>
              <a:t>Press the Enter key once to zoom in on the main buses.</a:t>
            </a:r>
          </a:p>
          <a:p>
            <a:pPr marL="628650" lvl="1" indent="-171450">
              <a:buFont typeface="Arial" pitchFamily="34" charset="0"/>
              <a:buChar char="•"/>
            </a:pPr>
            <a:r>
              <a:rPr lang="en-US" sz="1200" kern="1200" baseline="0" dirty="0" smtClean="0">
                <a:solidFill>
                  <a:schemeClr val="tx1"/>
                </a:solidFill>
                <a:effectLst/>
                <a:latin typeface="Arial" pitchFamily="34" charset="0"/>
                <a:ea typeface="+mn-ea"/>
                <a:cs typeface="Arial" pitchFamily="34" charset="0"/>
              </a:rPr>
              <a:t>Press the Enter key once to zoom in on the buses.</a:t>
            </a:r>
            <a:endParaRPr lang="en-US" sz="1200" kern="120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Use Simfinity</a:t>
            </a:r>
            <a:r>
              <a:rPr lang="en-CA" sz="1200" kern="1200" baseline="30000" dirty="0" smtClean="0">
                <a:solidFill>
                  <a:schemeClr val="tx1"/>
                </a:solidFill>
                <a:effectLst/>
                <a:latin typeface="Arial" pitchFamily="34" charset="0"/>
                <a:ea typeface="+mn-ea"/>
                <a:cs typeface="Arial" pitchFamily="34" charset="0"/>
              </a:rPr>
              <a:t>TM</a:t>
            </a:r>
            <a:r>
              <a:rPr lang="en-CA" sz="1200" kern="1200" dirty="0" smtClean="0">
                <a:solidFill>
                  <a:schemeClr val="tx1"/>
                </a:solidFill>
                <a:effectLst/>
                <a:latin typeface="Arial" pitchFamily="34" charset="0"/>
                <a:ea typeface="+mn-ea"/>
                <a:cs typeface="Arial" pitchFamily="34" charset="0"/>
              </a:rPr>
              <a:t> to present the Interactive Electrical schematic and introduce the overall layout of the system.</a:t>
            </a:r>
          </a:p>
          <a:p>
            <a:pPr marL="171450" indent="-171450">
              <a:buFont typeface="Arial" pitchFamily="34" charset="0"/>
              <a:buChar char="•"/>
            </a:pPr>
            <a:r>
              <a:rPr lang="en-CA" sz="1200" kern="1200" dirty="0" smtClean="0">
                <a:solidFill>
                  <a:schemeClr val="tx1"/>
                </a:solidFill>
                <a:effectLst/>
                <a:latin typeface="Arial" pitchFamily="34" charset="0"/>
                <a:cs typeface="Arial" pitchFamily="34" charset="0"/>
              </a:rPr>
              <a:t>Point out that there is </a:t>
            </a:r>
            <a:r>
              <a:rPr lang="en-CA" sz="1200" u="sng" kern="1200" dirty="0" smtClean="0">
                <a:solidFill>
                  <a:schemeClr val="tx1"/>
                </a:solidFill>
                <a:effectLst/>
                <a:latin typeface="Arial" pitchFamily="34" charset="0"/>
                <a:cs typeface="Arial" pitchFamily="34" charset="0"/>
              </a:rPr>
              <a:t>no</a:t>
            </a:r>
            <a:r>
              <a:rPr lang="en-CA" sz="1200" kern="1200" dirty="0" smtClean="0">
                <a:solidFill>
                  <a:schemeClr val="tx1"/>
                </a:solidFill>
                <a:effectLst/>
                <a:latin typeface="Arial" pitchFamily="34" charset="0"/>
                <a:cs typeface="Arial" pitchFamily="34" charset="0"/>
              </a:rPr>
              <a:t> need to remember the name of the contactors in this schematic.</a:t>
            </a:r>
            <a:endParaRPr lang="en-US" sz="1200" kern="1200" dirty="0" smtClean="0">
              <a:solidFill>
                <a:schemeClr val="tx1"/>
              </a:solidFill>
              <a:effectLst/>
              <a:latin typeface="Arial" pitchFamily="34" charset="0"/>
              <a:cs typeface="Arial" pitchFamily="34" charset="0"/>
            </a:endParaRPr>
          </a:p>
          <a:p>
            <a:pPr marL="171450" indent="-171450">
              <a:buFont typeface="Arial" pitchFamily="34" charset="0"/>
              <a:buChar char="•"/>
            </a:pPr>
            <a:r>
              <a:rPr lang="en-CA" sz="1200" kern="1200" dirty="0" smtClean="0">
                <a:solidFill>
                  <a:schemeClr val="tx1"/>
                </a:solidFill>
                <a:effectLst/>
                <a:latin typeface="Arial" pitchFamily="34" charset="0"/>
                <a:cs typeface="Arial" pitchFamily="34" charset="0"/>
              </a:rPr>
              <a:t>Highlight that we mainly generate AC Power but that most of our electrical users are powered by the DC Buses. </a:t>
            </a:r>
          </a:p>
          <a:p>
            <a:pPr marL="171450" indent="-171450">
              <a:buFont typeface="Arial" pitchFamily="34" charset="0"/>
              <a:buChar char="•"/>
            </a:pPr>
            <a:endParaRPr lang="en-US" b="0" baseline="0" dirty="0" smtClean="0">
              <a:latin typeface="Arial" pitchFamily="34" charset="0"/>
              <a:cs typeface="Arial" pitchFamily="34" charset="0"/>
            </a:endParaRPr>
          </a:p>
          <a:p>
            <a:r>
              <a:rPr lang="en-US" b="1" dirty="0" smtClean="0">
                <a:latin typeface="Arial" pitchFamily="34" charset="0"/>
                <a:cs typeface="Arial" pitchFamily="34" charset="0"/>
              </a:rPr>
              <a:t>Speaking</a:t>
            </a:r>
            <a:r>
              <a:rPr lang="en-US" b="1" baseline="0" dirty="0" smtClean="0">
                <a:latin typeface="Arial" pitchFamily="34" charset="0"/>
                <a:cs typeface="Arial" pitchFamily="34" charset="0"/>
              </a:rPr>
              <a:t> Points: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dirty="0" smtClean="0">
                <a:solidFill>
                  <a:schemeClr val="tx1"/>
                </a:solidFill>
                <a:effectLst/>
                <a:latin typeface="Arial" pitchFamily="34" charset="0"/>
                <a:ea typeface="+mn-ea"/>
                <a:cs typeface="Arial" pitchFamily="34" charset="0"/>
              </a:rPr>
              <a:t>N/A</a:t>
            </a:r>
          </a:p>
          <a:p>
            <a:pPr marL="171450" indent="-171450">
              <a:buFont typeface="Arial" pitchFamily="34" charset="0"/>
              <a:buChar char="•"/>
            </a:pPr>
            <a:endParaRPr lang="en-US" sz="1200" baseline="0" dirty="0" smtClean="0">
              <a:latin typeface="Arial" pitchFamily="34" charset="0"/>
              <a:cs typeface="Arial" pitchFamily="34" charset="0"/>
            </a:endParaRPr>
          </a:p>
          <a:p>
            <a:r>
              <a:rPr lang="en-US" b="1" baseline="0" dirty="0" smtClean="0">
                <a:latin typeface="Arial" pitchFamily="34" charset="0"/>
                <a:cs typeface="Arial" pitchFamily="34" charset="0"/>
              </a:rPr>
              <a:t>Recommendations/Rationale:</a:t>
            </a:r>
          </a:p>
          <a:p>
            <a:r>
              <a:rPr lang="en-US" b="0" baseline="0" dirty="0" smtClean="0">
                <a:latin typeface="Arial" pitchFamily="34" charset="0"/>
                <a:cs typeface="Arial" pitchFamily="34" charset="0"/>
              </a:rPr>
              <a:t>Using the zoom feature, the instructor can quickly point out power sources and buses and dedicate in-class time to</a:t>
            </a:r>
            <a:r>
              <a:rPr lang="en-US" b="1" baseline="0" dirty="0" smtClean="0">
                <a:latin typeface="Arial" pitchFamily="34" charset="0"/>
                <a:cs typeface="Arial" pitchFamily="34" charset="0"/>
              </a:rPr>
              <a:t> </a:t>
            </a:r>
            <a:r>
              <a:rPr lang="en-US" b="0" baseline="0" dirty="0" smtClean="0">
                <a:latin typeface="Arial" pitchFamily="34" charset="0"/>
                <a:cs typeface="Arial" pitchFamily="34" charset="0"/>
              </a:rPr>
              <a:t>the Simfinity</a:t>
            </a:r>
            <a:r>
              <a:rPr lang="en-US" b="0" baseline="30000" dirty="0" smtClean="0">
                <a:latin typeface="Arial" pitchFamily="34" charset="0"/>
                <a:cs typeface="Arial" pitchFamily="34" charset="0"/>
              </a:rPr>
              <a:t>TM </a:t>
            </a:r>
            <a:r>
              <a:rPr lang="en-US" b="0" baseline="0" dirty="0" smtClean="0">
                <a:latin typeface="Arial" pitchFamily="34" charset="0"/>
                <a:cs typeface="Arial" pitchFamily="34" charset="0"/>
              </a:rPr>
              <a:t>demo.</a:t>
            </a:r>
            <a:endParaRPr lang="en-US"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5116F99-AABC-45B7-9C67-41C3B9CFFD68}" type="slidenum">
              <a:rPr lang="en-US" smtClean="0"/>
              <a:t>8</a:t>
            </a:fld>
            <a:endParaRPr lang="en-US" dirty="0"/>
          </a:p>
        </p:txBody>
      </p:sp>
    </p:spTree>
    <p:extLst>
      <p:ext uri="{BB962C8B-B14F-4D97-AF65-F5344CB8AC3E}">
        <p14:creationId xmlns:p14="http://schemas.microsoft.com/office/powerpoint/2010/main" val="1400436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cs typeface="Arial" pitchFamily="34" charset="0"/>
              </a:rPr>
              <a:t>Instructor Guidance:</a:t>
            </a:r>
          </a:p>
          <a:p>
            <a:pPr marL="171450" indent="-171450">
              <a:buFont typeface="Arial" pitchFamily="34" charset="0"/>
              <a:buChar char="•"/>
            </a:pPr>
            <a:r>
              <a:rPr lang="en-CA" sz="1200" kern="1200" dirty="0" smtClean="0">
                <a:solidFill>
                  <a:schemeClr val="tx1"/>
                </a:solidFill>
                <a:effectLst/>
                <a:latin typeface="Arial" pitchFamily="34" charset="0"/>
                <a:ea typeface="+mn-ea"/>
                <a:cs typeface="Arial" pitchFamily="34" charset="0"/>
              </a:rPr>
              <a:t>Use Simfinity</a:t>
            </a:r>
            <a:r>
              <a:rPr lang="en-CA" sz="1200" kern="1200" baseline="30000" dirty="0" smtClean="0">
                <a:solidFill>
                  <a:schemeClr val="tx1"/>
                </a:solidFill>
                <a:effectLst/>
                <a:latin typeface="Arial" pitchFamily="34" charset="0"/>
                <a:ea typeface="+mn-ea"/>
                <a:cs typeface="Arial" pitchFamily="34" charset="0"/>
              </a:rPr>
              <a:t>TM</a:t>
            </a:r>
            <a:r>
              <a:rPr lang="en-CA" sz="1200" kern="1200" dirty="0" smtClean="0">
                <a:solidFill>
                  <a:schemeClr val="tx1"/>
                </a:solidFill>
                <a:effectLst/>
                <a:latin typeface="Arial" pitchFamily="34" charset="0"/>
                <a:ea typeface="+mn-ea"/>
                <a:cs typeface="Arial" pitchFamily="34" charset="0"/>
              </a:rPr>
              <a:t> to show the different 2/3 synoptics.</a:t>
            </a:r>
          </a:p>
          <a:p>
            <a:pPr marL="0" indent="0">
              <a:buFont typeface="Arial" pitchFamily="34" charset="0"/>
              <a:buNone/>
            </a:pPr>
            <a:endParaRPr lang="en-US" b="0" baseline="0" dirty="0" smtClean="0">
              <a:latin typeface="Arial" pitchFamily="34" charset="0"/>
              <a:cs typeface="Arial" pitchFamily="34" charset="0"/>
            </a:endParaRPr>
          </a:p>
          <a:p>
            <a:r>
              <a:rPr lang="en-US" b="1" dirty="0" smtClean="0">
                <a:latin typeface="Arial" pitchFamily="34" charset="0"/>
                <a:cs typeface="Arial" pitchFamily="34" charset="0"/>
              </a:rPr>
              <a:t>Speaking</a:t>
            </a:r>
            <a:r>
              <a:rPr lang="en-US" b="1" baseline="0" dirty="0" smtClean="0">
                <a:latin typeface="Arial" pitchFamily="34" charset="0"/>
                <a:cs typeface="Arial" pitchFamily="34" charset="0"/>
              </a:rPr>
              <a:t> Points: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200" kern="1200" dirty="0" smtClean="0">
                <a:solidFill>
                  <a:schemeClr val="tx1"/>
                </a:solidFill>
                <a:effectLst/>
                <a:latin typeface="Arial" pitchFamily="34" charset="0"/>
                <a:ea typeface="+mn-ea"/>
                <a:cs typeface="Arial" pitchFamily="34" charset="0"/>
              </a:rPr>
              <a:t>N/A</a:t>
            </a:r>
          </a:p>
          <a:p>
            <a:pPr marL="171450" indent="-171450">
              <a:buFont typeface="Arial" pitchFamily="34" charset="0"/>
              <a:buChar char="•"/>
            </a:pPr>
            <a:endParaRPr lang="en-US" sz="1200" baseline="0" dirty="0" smtClean="0">
              <a:latin typeface="Arial" pitchFamily="34" charset="0"/>
              <a:cs typeface="Arial" pitchFamily="34" charset="0"/>
            </a:endParaRPr>
          </a:p>
          <a:p>
            <a:r>
              <a:rPr lang="en-US" b="1" baseline="0" dirty="0" smtClean="0">
                <a:latin typeface="Arial" pitchFamily="34" charset="0"/>
                <a:cs typeface="Arial" pitchFamily="34" charset="0"/>
              </a:rPr>
              <a:t>Recommendations/Rationale:</a:t>
            </a:r>
          </a:p>
          <a:p>
            <a:r>
              <a:rPr lang="en-US" b="0" baseline="0" dirty="0" smtClean="0">
                <a:latin typeface="Arial" pitchFamily="34" charset="0"/>
                <a:cs typeface="Arial" pitchFamily="34" charset="0"/>
              </a:rPr>
              <a:t>N/A</a:t>
            </a:r>
          </a:p>
        </p:txBody>
      </p:sp>
      <p:sp>
        <p:nvSpPr>
          <p:cNvPr id="4" name="Slide Number Placeholder 3"/>
          <p:cNvSpPr>
            <a:spLocks noGrp="1"/>
          </p:cNvSpPr>
          <p:nvPr>
            <p:ph type="sldNum" sz="quarter" idx="10"/>
          </p:nvPr>
        </p:nvSpPr>
        <p:spPr/>
        <p:txBody>
          <a:bodyPr/>
          <a:lstStyle/>
          <a:p>
            <a:fld id="{15116F99-AABC-45B7-9C67-41C3B9CFFD68}" type="slidenum">
              <a:rPr lang="en-US" smtClean="0"/>
              <a:t>9</a:t>
            </a:fld>
            <a:endParaRPr lang="en-US" dirty="0"/>
          </a:p>
        </p:txBody>
      </p:sp>
    </p:spTree>
    <p:extLst>
      <p:ext uri="{BB962C8B-B14F-4D97-AF65-F5344CB8AC3E}">
        <p14:creationId xmlns:p14="http://schemas.microsoft.com/office/powerpoint/2010/main" val="1400436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000">
                <a:latin typeface="Arial" pitchFamily="34" charset="0"/>
                <a:cs typeface="Arial" pitchFamily="34" charset="0"/>
              </a:defRPr>
            </a:lvl1pPr>
          </a:lstStyle>
          <a:p>
            <a:r>
              <a:rPr lang="en-US" dirty="0" smtClean="0"/>
              <a:t>ATA 24</a:t>
            </a:r>
            <a:endParaRPr lang="en-US" dirty="0"/>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r>
              <a:rPr lang="en-US" dirty="0" smtClean="0"/>
              <a:t>© CAE 2015</a:t>
            </a:r>
            <a:endParaRPr lang="en-US" dirty="0"/>
          </a:p>
        </p:txBody>
      </p:sp>
      <p:sp>
        <p:nvSpPr>
          <p:cNvPr id="6" name="Slide Number Placeholder 5"/>
          <p:cNvSpPr>
            <a:spLocks noGrp="1"/>
          </p:cNvSpPr>
          <p:nvPr>
            <p:ph type="sldNum" sz="quarter" idx="12"/>
          </p:nvPr>
        </p:nvSpPr>
        <p:spPr/>
        <p:txBody>
          <a:bodyPr/>
          <a:lstStyle>
            <a:lvl1pPr>
              <a:defRPr sz="1000">
                <a:latin typeface="Arial" pitchFamily="34" charset="0"/>
                <a:cs typeface="Arial" pitchFamily="34" charset="0"/>
              </a:defRPr>
            </a:lvl1pPr>
          </a:lstStyle>
          <a:p>
            <a:fld id="{9B616938-3057-45D1-A71D-FDDC21D7551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5" y="0"/>
            <a:ext cx="9239250" cy="6947916"/>
          </a:xfrm>
          <a:prstGeom prst="rect">
            <a:avLst/>
          </a:prstGeom>
        </p:spPr>
      </p:pic>
    </p:spTree>
    <p:extLst>
      <p:ext uri="{BB962C8B-B14F-4D97-AF65-F5344CB8AC3E}">
        <p14:creationId xmlns:p14="http://schemas.microsoft.com/office/powerpoint/2010/main" val="36716124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 y="0"/>
            <a:ext cx="9119680" cy="6857999"/>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normAutofit/>
          </a:bodyPr>
          <a:lstStyle>
            <a:lvl1pPr>
              <a:defRPr sz="24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ATA 24</a:t>
            </a:r>
            <a:endParaRPr lang="en-US" dirty="0"/>
          </a:p>
        </p:txBody>
      </p:sp>
      <p:sp>
        <p:nvSpPr>
          <p:cNvPr id="4" name="Footer Placeholder 3"/>
          <p:cNvSpPr>
            <a:spLocks noGrp="1"/>
          </p:cNvSpPr>
          <p:nvPr>
            <p:ph type="ftr" sz="quarter" idx="11"/>
          </p:nvPr>
        </p:nvSpPr>
        <p:spPr/>
        <p:txBody>
          <a:bodyPr/>
          <a:lstStyle/>
          <a:p>
            <a:r>
              <a:rPr lang="en-US" dirty="0" smtClean="0"/>
              <a:t>© CAE 2015</a:t>
            </a:r>
            <a:endParaRPr lang="en-US" dirty="0"/>
          </a:p>
        </p:txBody>
      </p:sp>
      <p:sp>
        <p:nvSpPr>
          <p:cNvPr id="5" name="Slide Number Placeholder 4"/>
          <p:cNvSpPr>
            <a:spLocks noGrp="1"/>
          </p:cNvSpPr>
          <p:nvPr>
            <p:ph type="sldNum" sz="quarter" idx="12"/>
          </p:nvPr>
        </p:nvSpPr>
        <p:spPr/>
        <p:txBody>
          <a:bodyPr/>
          <a:lstStyle/>
          <a:p>
            <a:fld id="{9B616938-3057-45D1-A71D-FDDC21D75515}" type="slidenum">
              <a:rPr lang="en-US" smtClean="0"/>
              <a:pPr/>
              <a:t>‹#›</a:t>
            </a:fld>
            <a:endParaRPr lang="en-US" dirty="0"/>
          </a:p>
        </p:txBody>
      </p:sp>
    </p:spTree>
    <p:extLst>
      <p:ext uri="{BB962C8B-B14F-4D97-AF65-F5344CB8AC3E}">
        <p14:creationId xmlns:p14="http://schemas.microsoft.com/office/powerpoint/2010/main" val="12323628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 y="0"/>
            <a:ext cx="9119680" cy="6857999"/>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normAutofit/>
          </a:bodyPr>
          <a:lstStyle>
            <a:lvl1pPr>
              <a:defRPr sz="24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ATA 24</a:t>
            </a:r>
            <a:endParaRPr lang="en-US" dirty="0"/>
          </a:p>
        </p:txBody>
      </p:sp>
      <p:sp>
        <p:nvSpPr>
          <p:cNvPr id="4" name="Footer Placeholder 3"/>
          <p:cNvSpPr>
            <a:spLocks noGrp="1"/>
          </p:cNvSpPr>
          <p:nvPr>
            <p:ph type="ftr" sz="quarter" idx="11"/>
          </p:nvPr>
        </p:nvSpPr>
        <p:spPr/>
        <p:txBody>
          <a:bodyPr/>
          <a:lstStyle/>
          <a:p>
            <a:r>
              <a:rPr lang="en-US" dirty="0" smtClean="0"/>
              <a:t>© CAE 2015</a:t>
            </a:r>
            <a:endParaRPr lang="en-US" dirty="0"/>
          </a:p>
        </p:txBody>
      </p:sp>
      <p:sp>
        <p:nvSpPr>
          <p:cNvPr id="5" name="Slide Number Placeholder 4"/>
          <p:cNvSpPr>
            <a:spLocks noGrp="1"/>
          </p:cNvSpPr>
          <p:nvPr>
            <p:ph type="sldNum" sz="quarter" idx="12"/>
          </p:nvPr>
        </p:nvSpPr>
        <p:spPr/>
        <p:txBody>
          <a:bodyPr/>
          <a:lstStyle/>
          <a:p>
            <a:fld id="{9B616938-3057-45D1-A71D-FDDC21D75515}" type="slidenum">
              <a:rPr lang="en-US" smtClean="0"/>
              <a:pPr/>
              <a:t>‹#›</a:t>
            </a:fld>
            <a:endParaRPr lang="en-US" dirty="0"/>
          </a:p>
        </p:txBody>
      </p:sp>
    </p:spTree>
    <p:extLst>
      <p:ext uri="{BB962C8B-B14F-4D97-AF65-F5344CB8AC3E}">
        <p14:creationId xmlns:p14="http://schemas.microsoft.com/office/powerpoint/2010/main" val="14967217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ATA 24</a:t>
            </a:r>
            <a:endParaRPr lang="en-US" dirty="0"/>
          </a:p>
        </p:txBody>
      </p:sp>
      <p:sp>
        <p:nvSpPr>
          <p:cNvPr id="5" name="Footer Placeholder 4"/>
          <p:cNvSpPr>
            <a:spLocks noGrp="1"/>
          </p:cNvSpPr>
          <p:nvPr>
            <p:ph type="ftr" sz="quarter" idx="11"/>
          </p:nvPr>
        </p:nvSpPr>
        <p:spPr/>
        <p:txBody>
          <a:bodyPr/>
          <a:lstStyle/>
          <a:p>
            <a:r>
              <a:rPr lang="en-US" dirty="0" smtClean="0"/>
              <a:t>© CAE 2015</a:t>
            </a:r>
            <a:endParaRPr lang="en-US" dirty="0"/>
          </a:p>
        </p:txBody>
      </p:sp>
      <p:sp>
        <p:nvSpPr>
          <p:cNvPr id="6" name="Slide Number Placeholder 5"/>
          <p:cNvSpPr>
            <a:spLocks noGrp="1"/>
          </p:cNvSpPr>
          <p:nvPr>
            <p:ph type="sldNum" sz="quarter" idx="12"/>
          </p:nvPr>
        </p:nvSpPr>
        <p:spPr/>
        <p:txBody>
          <a:bodyPr/>
          <a:lstStyle/>
          <a:p>
            <a:fld id="{9B616938-3057-45D1-A71D-FDDC21D75515}" type="slidenum">
              <a:rPr lang="en-US" smtClean="0"/>
              <a:t>‹#›</a:t>
            </a:fld>
            <a:endParaRPr lang="en-US" dirty="0"/>
          </a:p>
        </p:txBody>
      </p:sp>
    </p:spTree>
    <p:extLst>
      <p:ext uri="{BB962C8B-B14F-4D97-AF65-F5344CB8AC3E}">
        <p14:creationId xmlns:p14="http://schemas.microsoft.com/office/powerpoint/2010/main" val="28913814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ATA 24</a:t>
            </a:r>
            <a:endParaRPr lang="en-US" dirty="0"/>
          </a:p>
        </p:txBody>
      </p:sp>
      <p:sp>
        <p:nvSpPr>
          <p:cNvPr id="6" name="Footer Placeholder 5"/>
          <p:cNvSpPr>
            <a:spLocks noGrp="1"/>
          </p:cNvSpPr>
          <p:nvPr>
            <p:ph type="ftr" sz="quarter" idx="11"/>
          </p:nvPr>
        </p:nvSpPr>
        <p:spPr/>
        <p:txBody>
          <a:bodyPr/>
          <a:lstStyle/>
          <a:p>
            <a:r>
              <a:rPr lang="en-US" dirty="0" smtClean="0"/>
              <a:t>© CAE 2015</a:t>
            </a:r>
            <a:endParaRPr lang="en-US" dirty="0"/>
          </a:p>
        </p:txBody>
      </p:sp>
      <p:sp>
        <p:nvSpPr>
          <p:cNvPr id="7" name="Slide Number Placeholder 6"/>
          <p:cNvSpPr>
            <a:spLocks noGrp="1"/>
          </p:cNvSpPr>
          <p:nvPr>
            <p:ph type="sldNum" sz="quarter" idx="12"/>
          </p:nvPr>
        </p:nvSpPr>
        <p:spPr/>
        <p:txBody>
          <a:bodyPr/>
          <a:lstStyle/>
          <a:p>
            <a:fld id="{9B616938-3057-45D1-A71D-FDDC21D75515}" type="slidenum">
              <a:rPr lang="en-US" smtClean="0"/>
              <a:t>‹#›</a:t>
            </a:fld>
            <a:endParaRPr lang="en-US" dirty="0"/>
          </a:p>
        </p:txBody>
      </p:sp>
    </p:spTree>
    <p:extLst>
      <p:ext uri="{BB962C8B-B14F-4D97-AF65-F5344CB8AC3E}">
        <p14:creationId xmlns:p14="http://schemas.microsoft.com/office/powerpoint/2010/main" val="305128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ATA 24</a:t>
            </a:r>
            <a:endParaRPr lang="en-US" dirty="0"/>
          </a:p>
        </p:txBody>
      </p:sp>
      <p:sp>
        <p:nvSpPr>
          <p:cNvPr id="8" name="Footer Placeholder 7"/>
          <p:cNvSpPr>
            <a:spLocks noGrp="1"/>
          </p:cNvSpPr>
          <p:nvPr>
            <p:ph type="ftr" sz="quarter" idx="11"/>
          </p:nvPr>
        </p:nvSpPr>
        <p:spPr/>
        <p:txBody>
          <a:bodyPr/>
          <a:lstStyle/>
          <a:p>
            <a:r>
              <a:rPr lang="en-US" dirty="0" smtClean="0"/>
              <a:t>© CAE 2015</a:t>
            </a:r>
            <a:endParaRPr lang="en-US" dirty="0"/>
          </a:p>
        </p:txBody>
      </p:sp>
      <p:sp>
        <p:nvSpPr>
          <p:cNvPr id="9" name="Slide Number Placeholder 8"/>
          <p:cNvSpPr>
            <a:spLocks noGrp="1"/>
          </p:cNvSpPr>
          <p:nvPr>
            <p:ph type="sldNum" sz="quarter" idx="12"/>
          </p:nvPr>
        </p:nvSpPr>
        <p:spPr/>
        <p:txBody>
          <a:bodyPr/>
          <a:lstStyle/>
          <a:p>
            <a:fld id="{9B616938-3057-45D1-A71D-FDDC21D75515}" type="slidenum">
              <a:rPr lang="en-US" smtClean="0"/>
              <a:t>‹#›</a:t>
            </a:fld>
            <a:endParaRPr lang="en-US" dirty="0"/>
          </a:p>
        </p:txBody>
      </p:sp>
    </p:spTree>
    <p:extLst>
      <p:ext uri="{BB962C8B-B14F-4D97-AF65-F5344CB8AC3E}">
        <p14:creationId xmlns:p14="http://schemas.microsoft.com/office/powerpoint/2010/main" val="7670404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ATA 24</a:t>
            </a:r>
            <a:endParaRPr lang="en-US" dirty="0"/>
          </a:p>
        </p:txBody>
      </p:sp>
      <p:sp>
        <p:nvSpPr>
          <p:cNvPr id="4" name="Footer Placeholder 3"/>
          <p:cNvSpPr>
            <a:spLocks noGrp="1"/>
          </p:cNvSpPr>
          <p:nvPr>
            <p:ph type="ftr" sz="quarter" idx="11"/>
          </p:nvPr>
        </p:nvSpPr>
        <p:spPr/>
        <p:txBody>
          <a:bodyPr/>
          <a:lstStyle/>
          <a:p>
            <a:r>
              <a:rPr lang="en-US" dirty="0" smtClean="0"/>
              <a:t>© CAE 2015</a:t>
            </a:r>
            <a:endParaRPr lang="en-US" dirty="0"/>
          </a:p>
        </p:txBody>
      </p:sp>
      <p:sp>
        <p:nvSpPr>
          <p:cNvPr id="5" name="Slide Number Placeholder 4"/>
          <p:cNvSpPr>
            <a:spLocks noGrp="1"/>
          </p:cNvSpPr>
          <p:nvPr>
            <p:ph type="sldNum" sz="quarter" idx="12"/>
          </p:nvPr>
        </p:nvSpPr>
        <p:spPr/>
        <p:txBody>
          <a:bodyPr/>
          <a:lstStyle/>
          <a:p>
            <a:fld id="{9B616938-3057-45D1-A71D-FDDC21D75515}" type="slidenum">
              <a:rPr lang="en-US" smtClean="0"/>
              <a:t>‹#›</a:t>
            </a:fld>
            <a:endParaRPr lang="en-US" dirty="0"/>
          </a:p>
        </p:txBody>
      </p:sp>
    </p:spTree>
    <p:extLst>
      <p:ext uri="{BB962C8B-B14F-4D97-AF65-F5344CB8AC3E}">
        <p14:creationId xmlns:p14="http://schemas.microsoft.com/office/powerpoint/2010/main" val="33012645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ATA 24</a:t>
            </a:r>
            <a:endParaRPr lang="en-US" dirty="0"/>
          </a:p>
        </p:txBody>
      </p:sp>
      <p:sp>
        <p:nvSpPr>
          <p:cNvPr id="3" name="Footer Placeholder 2"/>
          <p:cNvSpPr>
            <a:spLocks noGrp="1"/>
          </p:cNvSpPr>
          <p:nvPr>
            <p:ph type="ftr" sz="quarter" idx="11"/>
          </p:nvPr>
        </p:nvSpPr>
        <p:spPr/>
        <p:txBody>
          <a:bodyPr/>
          <a:lstStyle/>
          <a:p>
            <a:r>
              <a:rPr lang="en-US" dirty="0" smtClean="0"/>
              <a:t>© CAE 2015</a:t>
            </a:r>
            <a:endParaRPr lang="en-US" dirty="0"/>
          </a:p>
        </p:txBody>
      </p:sp>
      <p:sp>
        <p:nvSpPr>
          <p:cNvPr id="4" name="Slide Number Placeholder 3"/>
          <p:cNvSpPr>
            <a:spLocks noGrp="1"/>
          </p:cNvSpPr>
          <p:nvPr>
            <p:ph type="sldNum" sz="quarter" idx="12"/>
          </p:nvPr>
        </p:nvSpPr>
        <p:spPr/>
        <p:txBody>
          <a:bodyPr/>
          <a:lstStyle/>
          <a:p>
            <a:fld id="{9B616938-3057-45D1-A71D-FDDC21D75515}" type="slidenum">
              <a:rPr lang="en-US" smtClean="0"/>
              <a:t>‹#›</a:t>
            </a:fld>
            <a:endParaRPr lang="en-US" dirty="0"/>
          </a:p>
        </p:txBody>
      </p:sp>
    </p:spTree>
    <p:extLst>
      <p:ext uri="{BB962C8B-B14F-4D97-AF65-F5344CB8AC3E}">
        <p14:creationId xmlns:p14="http://schemas.microsoft.com/office/powerpoint/2010/main" val="835320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ATA 24</a:t>
            </a:r>
            <a:endParaRPr lang="en-US" dirty="0"/>
          </a:p>
        </p:txBody>
      </p:sp>
      <p:sp>
        <p:nvSpPr>
          <p:cNvPr id="6" name="Footer Placeholder 5"/>
          <p:cNvSpPr>
            <a:spLocks noGrp="1"/>
          </p:cNvSpPr>
          <p:nvPr>
            <p:ph type="ftr" sz="quarter" idx="11"/>
          </p:nvPr>
        </p:nvSpPr>
        <p:spPr/>
        <p:txBody>
          <a:bodyPr/>
          <a:lstStyle/>
          <a:p>
            <a:r>
              <a:rPr lang="en-US" dirty="0" smtClean="0"/>
              <a:t>© CAE 2015</a:t>
            </a:r>
            <a:endParaRPr lang="en-US" dirty="0"/>
          </a:p>
        </p:txBody>
      </p:sp>
      <p:sp>
        <p:nvSpPr>
          <p:cNvPr id="7" name="Slide Number Placeholder 6"/>
          <p:cNvSpPr>
            <a:spLocks noGrp="1"/>
          </p:cNvSpPr>
          <p:nvPr>
            <p:ph type="sldNum" sz="quarter" idx="12"/>
          </p:nvPr>
        </p:nvSpPr>
        <p:spPr/>
        <p:txBody>
          <a:bodyPr/>
          <a:lstStyle/>
          <a:p>
            <a:fld id="{9B616938-3057-45D1-A71D-FDDC21D75515}" type="slidenum">
              <a:rPr lang="en-US" smtClean="0"/>
              <a:t>‹#›</a:t>
            </a:fld>
            <a:endParaRPr lang="en-US" dirty="0"/>
          </a:p>
        </p:txBody>
      </p:sp>
    </p:spTree>
    <p:extLst>
      <p:ext uri="{BB962C8B-B14F-4D97-AF65-F5344CB8AC3E}">
        <p14:creationId xmlns:p14="http://schemas.microsoft.com/office/powerpoint/2010/main" val="758170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ATA 24</a:t>
            </a:r>
            <a:endParaRPr lang="en-US" dirty="0"/>
          </a:p>
        </p:txBody>
      </p:sp>
      <p:sp>
        <p:nvSpPr>
          <p:cNvPr id="6" name="Footer Placeholder 5"/>
          <p:cNvSpPr>
            <a:spLocks noGrp="1"/>
          </p:cNvSpPr>
          <p:nvPr>
            <p:ph type="ftr" sz="quarter" idx="11"/>
          </p:nvPr>
        </p:nvSpPr>
        <p:spPr/>
        <p:txBody>
          <a:bodyPr/>
          <a:lstStyle/>
          <a:p>
            <a:r>
              <a:rPr lang="en-US" dirty="0" smtClean="0"/>
              <a:t>© CAE 2015</a:t>
            </a:r>
            <a:endParaRPr lang="en-US" dirty="0"/>
          </a:p>
        </p:txBody>
      </p:sp>
      <p:sp>
        <p:nvSpPr>
          <p:cNvPr id="7" name="Slide Number Placeholder 6"/>
          <p:cNvSpPr>
            <a:spLocks noGrp="1"/>
          </p:cNvSpPr>
          <p:nvPr>
            <p:ph type="sldNum" sz="quarter" idx="12"/>
          </p:nvPr>
        </p:nvSpPr>
        <p:spPr/>
        <p:txBody>
          <a:bodyPr/>
          <a:lstStyle/>
          <a:p>
            <a:fld id="{9B616938-3057-45D1-A71D-FDDC21D75515}" type="slidenum">
              <a:rPr lang="en-US" smtClean="0"/>
              <a:t>‹#›</a:t>
            </a:fld>
            <a:endParaRPr lang="en-US" dirty="0"/>
          </a:p>
        </p:txBody>
      </p:sp>
    </p:spTree>
    <p:extLst>
      <p:ext uri="{BB962C8B-B14F-4D97-AF65-F5344CB8AC3E}">
        <p14:creationId xmlns:p14="http://schemas.microsoft.com/office/powerpoint/2010/main" val="1982563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ATA 24</a:t>
            </a:r>
            <a:endParaRPr lang="en-US" dirty="0"/>
          </a:p>
        </p:txBody>
      </p:sp>
      <p:sp>
        <p:nvSpPr>
          <p:cNvPr id="5" name="Footer Placeholder 4"/>
          <p:cNvSpPr>
            <a:spLocks noGrp="1"/>
          </p:cNvSpPr>
          <p:nvPr>
            <p:ph type="ftr" sz="quarter" idx="11"/>
          </p:nvPr>
        </p:nvSpPr>
        <p:spPr/>
        <p:txBody>
          <a:bodyPr/>
          <a:lstStyle/>
          <a:p>
            <a:r>
              <a:rPr lang="en-US" dirty="0" smtClean="0"/>
              <a:t>© CAE 2015</a:t>
            </a:r>
            <a:endParaRPr lang="en-US" dirty="0"/>
          </a:p>
        </p:txBody>
      </p:sp>
      <p:sp>
        <p:nvSpPr>
          <p:cNvPr id="6" name="Slide Number Placeholder 5"/>
          <p:cNvSpPr>
            <a:spLocks noGrp="1"/>
          </p:cNvSpPr>
          <p:nvPr>
            <p:ph type="sldNum" sz="quarter" idx="12"/>
          </p:nvPr>
        </p:nvSpPr>
        <p:spPr/>
        <p:txBody>
          <a:bodyPr/>
          <a:lstStyle/>
          <a:p>
            <a:fld id="{9B616938-3057-45D1-A71D-FDDC21D75515}" type="slidenum">
              <a:rPr lang="en-US" smtClean="0"/>
              <a:t>‹#›</a:t>
            </a:fld>
            <a:endParaRPr lang="en-US" dirty="0"/>
          </a:p>
        </p:txBody>
      </p:sp>
    </p:spTree>
    <p:extLst>
      <p:ext uri="{BB962C8B-B14F-4D97-AF65-F5344CB8AC3E}">
        <p14:creationId xmlns:p14="http://schemas.microsoft.com/office/powerpoint/2010/main" val="94418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60" y="10160"/>
            <a:ext cx="911968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ATA 24</a:t>
            </a:r>
            <a:endParaRPr lang="en-US" dirty="0"/>
          </a:p>
        </p:txBody>
      </p:sp>
      <p:sp>
        <p:nvSpPr>
          <p:cNvPr id="5" name="Footer Placeholder 4"/>
          <p:cNvSpPr>
            <a:spLocks noGrp="1"/>
          </p:cNvSpPr>
          <p:nvPr>
            <p:ph type="ftr" sz="quarter" idx="11"/>
          </p:nvPr>
        </p:nvSpPr>
        <p:spPr/>
        <p:txBody>
          <a:bodyPr/>
          <a:lstStyle/>
          <a:p>
            <a:r>
              <a:rPr lang="en-US" dirty="0" smtClean="0"/>
              <a:t>© CAE 2015</a:t>
            </a:r>
            <a:endParaRPr lang="en-US" dirty="0"/>
          </a:p>
        </p:txBody>
      </p:sp>
      <p:sp>
        <p:nvSpPr>
          <p:cNvPr id="6" name="Slide Number Placeholder 5"/>
          <p:cNvSpPr>
            <a:spLocks noGrp="1"/>
          </p:cNvSpPr>
          <p:nvPr>
            <p:ph type="sldNum" sz="quarter" idx="12"/>
          </p:nvPr>
        </p:nvSpPr>
        <p:spPr/>
        <p:txBody>
          <a:bodyPr/>
          <a:lstStyle/>
          <a:p>
            <a:fld id="{9B616938-3057-45D1-A71D-FDDC21D75515}" type="slidenum">
              <a:rPr lang="en-US" smtClean="0"/>
              <a:t>‹#›</a:t>
            </a:fld>
            <a:endParaRPr lang="en-US" dirty="0"/>
          </a:p>
        </p:txBody>
      </p:sp>
    </p:spTree>
    <p:extLst>
      <p:ext uri="{BB962C8B-B14F-4D97-AF65-F5344CB8AC3E}">
        <p14:creationId xmlns:p14="http://schemas.microsoft.com/office/powerpoint/2010/main" val="10730268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ATA 24</a:t>
            </a:r>
            <a:endParaRPr lang="en-US" dirty="0"/>
          </a:p>
        </p:txBody>
      </p:sp>
      <p:sp>
        <p:nvSpPr>
          <p:cNvPr id="5" name="Footer Placeholder 4"/>
          <p:cNvSpPr>
            <a:spLocks noGrp="1"/>
          </p:cNvSpPr>
          <p:nvPr>
            <p:ph type="ftr" sz="quarter" idx="11"/>
          </p:nvPr>
        </p:nvSpPr>
        <p:spPr/>
        <p:txBody>
          <a:bodyPr/>
          <a:lstStyle/>
          <a:p>
            <a:r>
              <a:rPr lang="en-US" dirty="0" smtClean="0"/>
              <a:t>© CAE 2015</a:t>
            </a:r>
            <a:endParaRPr lang="en-US" dirty="0"/>
          </a:p>
        </p:txBody>
      </p:sp>
      <p:sp>
        <p:nvSpPr>
          <p:cNvPr id="6" name="Slide Number Placeholder 5"/>
          <p:cNvSpPr>
            <a:spLocks noGrp="1"/>
          </p:cNvSpPr>
          <p:nvPr>
            <p:ph type="sldNum" sz="quarter" idx="12"/>
          </p:nvPr>
        </p:nvSpPr>
        <p:spPr/>
        <p:txBody>
          <a:bodyPr/>
          <a:lstStyle/>
          <a:p>
            <a:fld id="{9B616938-3057-45D1-A71D-FDDC21D75515}" type="slidenum">
              <a:rPr lang="en-US" smtClean="0"/>
              <a:t>‹#›</a:t>
            </a:fld>
            <a:endParaRPr lang="en-US" dirty="0"/>
          </a:p>
        </p:txBody>
      </p:sp>
    </p:spTree>
    <p:extLst>
      <p:ext uri="{BB962C8B-B14F-4D97-AF65-F5344CB8AC3E}">
        <p14:creationId xmlns:p14="http://schemas.microsoft.com/office/powerpoint/2010/main" val="414177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 y="0"/>
            <a:ext cx="9119679" cy="6857999"/>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ATA 24</a:t>
            </a:r>
            <a:endParaRPr lang="en-US" dirty="0"/>
          </a:p>
        </p:txBody>
      </p:sp>
      <p:sp>
        <p:nvSpPr>
          <p:cNvPr id="5" name="Footer Placeholder 4"/>
          <p:cNvSpPr>
            <a:spLocks noGrp="1"/>
          </p:cNvSpPr>
          <p:nvPr>
            <p:ph type="ftr" sz="quarter" idx="11"/>
          </p:nvPr>
        </p:nvSpPr>
        <p:spPr/>
        <p:txBody>
          <a:bodyPr/>
          <a:lstStyle/>
          <a:p>
            <a:r>
              <a:rPr lang="en-US" dirty="0" smtClean="0"/>
              <a:t>© CAE 2015</a:t>
            </a:r>
            <a:endParaRPr lang="en-US" dirty="0"/>
          </a:p>
        </p:txBody>
      </p:sp>
      <p:sp>
        <p:nvSpPr>
          <p:cNvPr id="6" name="Slide Number Placeholder 5"/>
          <p:cNvSpPr>
            <a:spLocks noGrp="1"/>
          </p:cNvSpPr>
          <p:nvPr>
            <p:ph type="sldNum" sz="quarter" idx="12"/>
          </p:nvPr>
        </p:nvSpPr>
        <p:spPr/>
        <p:txBody>
          <a:bodyPr/>
          <a:lstStyle/>
          <a:p>
            <a:fld id="{9B616938-3057-45D1-A71D-FDDC21D75515}" type="slidenum">
              <a:rPr lang="en-US" smtClean="0"/>
              <a:t>‹#›</a:t>
            </a:fld>
            <a:endParaRPr lang="en-US" dirty="0"/>
          </a:p>
        </p:txBody>
      </p:sp>
    </p:spTree>
    <p:extLst>
      <p:ext uri="{BB962C8B-B14F-4D97-AF65-F5344CB8AC3E}">
        <p14:creationId xmlns:p14="http://schemas.microsoft.com/office/powerpoint/2010/main" val="12653435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 y="0"/>
            <a:ext cx="9119680" cy="6857999"/>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dirty="0" smtClean="0"/>
              <a:t>ATA 24</a:t>
            </a:r>
            <a:endParaRPr lang="en-US" dirty="0"/>
          </a:p>
        </p:txBody>
      </p:sp>
      <p:sp>
        <p:nvSpPr>
          <p:cNvPr id="4" name="Footer Placeholder 3"/>
          <p:cNvSpPr>
            <a:spLocks noGrp="1"/>
          </p:cNvSpPr>
          <p:nvPr>
            <p:ph type="ftr" sz="quarter" idx="11"/>
          </p:nvPr>
        </p:nvSpPr>
        <p:spPr/>
        <p:txBody>
          <a:bodyPr/>
          <a:lstStyle/>
          <a:p>
            <a:r>
              <a:rPr lang="en-US" dirty="0" smtClean="0"/>
              <a:t>© CAE 2015</a:t>
            </a:r>
            <a:endParaRPr lang="en-US" dirty="0"/>
          </a:p>
        </p:txBody>
      </p:sp>
      <p:sp>
        <p:nvSpPr>
          <p:cNvPr id="5" name="Slide Number Placeholder 4"/>
          <p:cNvSpPr>
            <a:spLocks noGrp="1"/>
          </p:cNvSpPr>
          <p:nvPr>
            <p:ph type="sldNum" sz="quarter" idx="12"/>
          </p:nvPr>
        </p:nvSpPr>
        <p:spPr/>
        <p:txBody>
          <a:bodyPr/>
          <a:lstStyle/>
          <a:p>
            <a:fld id="{9B616938-3057-45D1-A71D-FDDC21D75515}" type="slidenum">
              <a:rPr lang="en-US" smtClean="0"/>
              <a:pPr/>
              <a:t>‹#›</a:t>
            </a:fld>
            <a:endParaRPr lang="en-US" dirty="0"/>
          </a:p>
        </p:txBody>
      </p:sp>
    </p:spTree>
    <p:extLst>
      <p:ext uri="{BB962C8B-B14F-4D97-AF65-F5344CB8AC3E}">
        <p14:creationId xmlns:p14="http://schemas.microsoft.com/office/powerpoint/2010/main" val="41293986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 y="0"/>
            <a:ext cx="9119680" cy="6858000"/>
          </a:xfrm>
          <a:prstGeom prst="rect">
            <a:avLst/>
          </a:prstGeom>
        </p:spPr>
      </p:pic>
      <p:sp>
        <p:nvSpPr>
          <p:cNvPr id="2" name="Title 1"/>
          <p:cNvSpPr>
            <a:spLocks noGrp="1"/>
          </p:cNvSpPr>
          <p:nvPr>
            <p:ph type="title"/>
          </p:nvPr>
        </p:nvSpPr>
        <p:spPr>
          <a:xfrm>
            <a:off x="304800" y="152400"/>
            <a:ext cx="8229600" cy="715962"/>
          </a:xfrm>
          <a:prstGeom prst="rect">
            <a:avLst/>
          </a:prstGeom>
        </p:spPr>
        <p:txBody>
          <a:bodyPr>
            <a:normAutofit/>
          </a:bodyPr>
          <a:lstStyle>
            <a:lvl1pPr>
              <a:defRPr sz="24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dirty="0" smtClean="0"/>
              <a:t>ATA 24</a:t>
            </a:r>
            <a:endParaRPr lang="en-US" dirty="0"/>
          </a:p>
        </p:txBody>
      </p:sp>
      <p:sp>
        <p:nvSpPr>
          <p:cNvPr id="4" name="Footer Placeholder 3"/>
          <p:cNvSpPr>
            <a:spLocks noGrp="1"/>
          </p:cNvSpPr>
          <p:nvPr>
            <p:ph type="ftr" sz="quarter" idx="11"/>
          </p:nvPr>
        </p:nvSpPr>
        <p:spPr/>
        <p:txBody>
          <a:bodyPr/>
          <a:lstStyle/>
          <a:p>
            <a:r>
              <a:rPr lang="en-US" dirty="0" smtClean="0"/>
              <a:t>© CAE 2015</a:t>
            </a:r>
            <a:endParaRPr lang="en-US" dirty="0"/>
          </a:p>
        </p:txBody>
      </p:sp>
      <p:sp>
        <p:nvSpPr>
          <p:cNvPr id="5" name="Slide Number Placeholder 4"/>
          <p:cNvSpPr>
            <a:spLocks noGrp="1"/>
          </p:cNvSpPr>
          <p:nvPr>
            <p:ph type="sldNum" sz="quarter" idx="12"/>
          </p:nvPr>
        </p:nvSpPr>
        <p:spPr/>
        <p:txBody>
          <a:bodyPr/>
          <a:lstStyle/>
          <a:p>
            <a:fld id="{9B616938-3057-45D1-A71D-FDDC21D75515}" type="slidenum">
              <a:rPr lang="en-US" smtClean="0"/>
              <a:pPr/>
              <a:t>‹#›</a:t>
            </a:fld>
            <a:endParaRPr lang="en-US" dirty="0"/>
          </a:p>
        </p:txBody>
      </p:sp>
      <p:sp>
        <p:nvSpPr>
          <p:cNvPr id="7" name="Text Placeholder 6"/>
          <p:cNvSpPr>
            <a:spLocks noGrp="1"/>
          </p:cNvSpPr>
          <p:nvPr>
            <p:ph type="body" sz="quarter" idx="13"/>
          </p:nvPr>
        </p:nvSpPr>
        <p:spPr>
          <a:xfrm>
            <a:off x="304800" y="1066800"/>
            <a:ext cx="8229600" cy="4953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03952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 y="0"/>
            <a:ext cx="911968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normAutofit/>
          </a:bodyPr>
          <a:lstStyle>
            <a:lvl1pPr>
              <a:defRPr sz="24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dirty="0" smtClean="0"/>
              <a:t>ATA 24</a:t>
            </a:r>
            <a:endParaRPr lang="en-US" dirty="0"/>
          </a:p>
        </p:txBody>
      </p:sp>
      <p:sp>
        <p:nvSpPr>
          <p:cNvPr id="4" name="Footer Placeholder 3"/>
          <p:cNvSpPr>
            <a:spLocks noGrp="1"/>
          </p:cNvSpPr>
          <p:nvPr>
            <p:ph type="ftr" sz="quarter" idx="11"/>
          </p:nvPr>
        </p:nvSpPr>
        <p:spPr/>
        <p:txBody>
          <a:bodyPr/>
          <a:lstStyle/>
          <a:p>
            <a:r>
              <a:rPr lang="en-US" dirty="0" smtClean="0"/>
              <a:t>© CAE 2015</a:t>
            </a:r>
            <a:endParaRPr lang="en-US" dirty="0"/>
          </a:p>
        </p:txBody>
      </p:sp>
      <p:sp>
        <p:nvSpPr>
          <p:cNvPr id="5" name="Slide Number Placeholder 4"/>
          <p:cNvSpPr>
            <a:spLocks noGrp="1"/>
          </p:cNvSpPr>
          <p:nvPr>
            <p:ph type="sldNum" sz="quarter" idx="12"/>
          </p:nvPr>
        </p:nvSpPr>
        <p:spPr/>
        <p:txBody>
          <a:bodyPr/>
          <a:lstStyle/>
          <a:p>
            <a:fld id="{9B616938-3057-45D1-A71D-FDDC21D75515}" type="slidenum">
              <a:rPr lang="en-US" smtClean="0"/>
              <a:pPr/>
              <a:t>‹#›</a:t>
            </a:fld>
            <a:endParaRPr lang="en-US" dirty="0"/>
          </a:p>
        </p:txBody>
      </p:sp>
    </p:spTree>
    <p:extLst>
      <p:ext uri="{BB962C8B-B14F-4D97-AF65-F5344CB8AC3E}">
        <p14:creationId xmlns:p14="http://schemas.microsoft.com/office/powerpoint/2010/main" val="35689128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 y="0"/>
            <a:ext cx="911968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normAutofit/>
          </a:bodyPr>
          <a:lstStyle>
            <a:lvl1pPr>
              <a:defRPr sz="24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ATA 24</a:t>
            </a:r>
            <a:endParaRPr lang="en-US" dirty="0"/>
          </a:p>
        </p:txBody>
      </p:sp>
      <p:sp>
        <p:nvSpPr>
          <p:cNvPr id="4" name="Footer Placeholder 3"/>
          <p:cNvSpPr>
            <a:spLocks noGrp="1"/>
          </p:cNvSpPr>
          <p:nvPr>
            <p:ph type="ftr" sz="quarter" idx="11"/>
          </p:nvPr>
        </p:nvSpPr>
        <p:spPr/>
        <p:txBody>
          <a:bodyPr/>
          <a:lstStyle/>
          <a:p>
            <a:r>
              <a:rPr lang="en-US" dirty="0" smtClean="0"/>
              <a:t>© CAE 2015</a:t>
            </a:r>
            <a:endParaRPr lang="en-US" dirty="0"/>
          </a:p>
        </p:txBody>
      </p:sp>
      <p:sp>
        <p:nvSpPr>
          <p:cNvPr id="5" name="Slide Number Placeholder 4"/>
          <p:cNvSpPr>
            <a:spLocks noGrp="1"/>
          </p:cNvSpPr>
          <p:nvPr>
            <p:ph type="sldNum" sz="quarter" idx="12"/>
          </p:nvPr>
        </p:nvSpPr>
        <p:spPr/>
        <p:txBody>
          <a:bodyPr/>
          <a:lstStyle/>
          <a:p>
            <a:fld id="{9B616938-3057-45D1-A71D-FDDC21D75515}" type="slidenum">
              <a:rPr lang="en-US" smtClean="0"/>
              <a:pPr/>
              <a:t>‹#›</a:t>
            </a:fld>
            <a:endParaRPr lang="en-US" dirty="0"/>
          </a:p>
        </p:txBody>
      </p:sp>
    </p:spTree>
    <p:extLst>
      <p:ext uri="{BB962C8B-B14F-4D97-AF65-F5344CB8AC3E}">
        <p14:creationId xmlns:p14="http://schemas.microsoft.com/office/powerpoint/2010/main" val="14775137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 y="0"/>
            <a:ext cx="9119680" cy="6857999"/>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normAutofit/>
          </a:bodyPr>
          <a:lstStyle>
            <a:lvl1pPr>
              <a:defRPr sz="24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dirty="0" smtClean="0"/>
              <a:t>ATA 24</a:t>
            </a:r>
            <a:endParaRPr lang="en-US" dirty="0"/>
          </a:p>
        </p:txBody>
      </p:sp>
      <p:sp>
        <p:nvSpPr>
          <p:cNvPr id="4" name="Footer Placeholder 3"/>
          <p:cNvSpPr>
            <a:spLocks noGrp="1"/>
          </p:cNvSpPr>
          <p:nvPr>
            <p:ph type="ftr" sz="quarter" idx="11"/>
          </p:nvPr>
        </p:nvSpPr>
        <p:spPr/>
        <p:txBody>
          <a:bodyPr/>
          <a:lstStyle/>
          <a:p>
            <a:r>
              <a:rPr lang="en-US" dirty="0" smtClean="0"/>
              <a:t>© CAE 2015</a:t>
            </a:r>
            <a:endParaRPr lang="en-US" dirty="0"/>
          </a:p>
        </p:txBody>
      </p:sp>
      <p:sp>
        <p:nvSpPr>
          <p:cNvPr id="5" name="Slide Number Placeholder 4"/>
          <p:cNvSpPr>
            <a:spLocks noGrp="1"/>
          </p:cNvSpPr>
          <p:nvPr>
            <p:ph type="sldNum" sz="quarter" idx="12"/>
          </p:nvPr>
        </p:nvSpPr>
        <p:spPr/>
        <p:txBody>
          <a:bodyPr/>
          <a:lstStyle/>
          <a:p>
            <a:fld id="{9B616938-3057-45D1-A71D-FDDC21D75515}" type="slidenum">
              <a:rPr lang="en-US" smtClean="0"/>
              <a:pPr/>
              <a:t>‹#›</a:t>
            </a:fld>
            <a:endParaRPr lang="en-US" dirty="0"/>
          </a:p>
        </p:txBody>
      </p:sp>
    </p:spTree>
    <p:extLst>
      <p:ext uri="{BB962C8B-B14F-4D97-AF65-F5344CB8AC3E}">
        <p14:creationId xmlns:p14="http://schemas.microsoft.com/office/powerpoint/2010/main" val="12034774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 y="0"/>
            <a:ext cx="9119680" cy="6857999"/>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normAutofit/>
          </a:bodyPr>
          <a:lstStyle>
            <a:lvl1pPr>
              <a:defRPr sz="24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ATA 24</a:t>
            </a:r>
            <a:endParaRPr lang="en-US" dirty="0"/>
          </a:p>
        </p:txBody>
      </p:sp>
      <p:sp>
        <p:nvSpPr>
          <p:cNvPr id="4" name="Footer Placeholder 3"/>
          <p:cNvSpPr>
            <a:spLocks noGrp="1"/>
          </p:cNvSpPr>
          <p:nvPr>
            <p:ph type="ftr" sz="quarter" idx="11"/>
          </p:nvPr>
        </p:nvSpPr>
        <p:spPr/>
        <p:txBody>
          <a:bodyPr/>
          <a:lstStyle/>
          <a:p>
            <a:r>
              <a:rPr lang="en-US" dirty="0" smtClean="0"/>
              <a:t>© CAE 2015</a:t>
            </a:r>
            <a:endParaRPr lang="en-US" dirty="0"/>
          </a:p>
        </p:txBody>
      </p:sp>
      <p:sp>
        <p:nvSpPr>
          <p:cNvPr id="5" name="Slide Number Placeholder 4"/>
          <p:cNvSpPr>
            <a:spLocks noGrp="1"/>
          </p:cNvSpPr>
          <p:nvPr>
            <p:ph type="sldNum" sz="quarter" idx="12"/>
          </p:nvPr>
        </p:nvSpPr>
        <p:spPr/>
        <p:txBody>
          <a:bodyPr/>
          <a:lstStyle/>
          <a:p>
            <a:fld id="{9B616938-3057-45D1-A71D-FDDC21D75515}" type="slidenum">
              <a:rPr lang="en-US" smtClean="0"/>
              <a:pPr/>
              <a:t>‹#›</a:t>
            </a:fld>
            <a:endParaRPr lang="en-US" dirty="0"/>
          </a:p>
        </p:txBody>
      </p:sp>
    </p:spTree>
    <p:extLst>
      <p:ext uri="{BB962C8B-B14F-4D97-AF65-F5344CB8AC3E}">
        <p14:creationId xmlns:p14="http://schemas.microsoft.com/office/powerpoint/2010/main" val="28567215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6713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r>
              <a:rPr lang="en-US" dirty="0" smtClean="0"/>
              <a:t>ATA 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en-US" dirty="0" smtClean="0"/>
              <a:t>© CAE 2015</a:t>
            </a:r>
            <a:endParaRPr lang="en-US" dirty="0"/>
          </a:p>
        </p:txBody>
      </p:sp>
      <p:sp>
        <p:nvSpPr>
          <p:cNvPr id="6" name="Slide Number Placeholder 5"/>
          <p:cNvSpPr>
            <a:spLocks noGrp="1"/>
          </p:cNvSpPr>
          <p:nvPr>
            <p:ph type="sldNum" sz="quarter" idx="4"/>
          </p:nvPr>
        </p:nvSpPr>
        <p:spPr>
          <a:xfrm>
            <a:off x="457200" y="6356497"/>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fld id="{9B616938-3057-45D1-A71D-FDDC21D75515}" type="slidenum">
              <a:rPr lang="en-US" smtClean="0"/>
              <a:pPr/>
              <a:t>‹#›</a:t>
            </a:fld>
            <a:endParaRPr lang="en-US" dirty="0"/>
          </a:p>
        </p:txBody>
      </p:sp>
      <p:sp>
        <p:nvSpPr>
          <p:cNvPr id="7" name="Title 1"/>
          <p:cNvSpPr txBox="1">
            <a:spLocks/>
          </p:cNvSpPr>
          <p:nvPr userDrawn="1"/>
        </p:nvSpPr>
        <p:spPr>
          <a:xfrm>
            <a:off x="304800" y="152400"/>
            <a:ext cx="8229600" cy="715962"/>
          </a:xfrm>
          <a:prstGeom prst="rect">
            <a:avLst/>
          </a:prstGeom>
        </p:spPr>
        <p:txBody>
          <a:bodyPr>
            <a:normAutofit/>
          </a:bodyPr>
          <a:lstStyle>
            <a:lvl1pPr algn="l" defTabSz="914400" rtl="0" eaLnBrk="1" latinLnBrk="0" hangingPunct="1">
              <a:spcBef>
                <a:spcPct val="0"/>
              </a:spcBef>
              <a:buNone/>
              <a:defRPr sz="2400" kern="1200" baseline="0">
                <a:solidFill>
                  <a:srgbClr val="0051BA"/>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8" name="Text Placeholder 6"/>
          <p:cNvSpPr txBox="1">
            <a:spLocks/>
          </p:cNvSpPr>
          <p:nvPr userDrawn="1"/>
        </p:nvSpPr>
        <p:spPr>
          <a:xfrm>
            <a:off x="304800" y="1066800"/>
            <a:ext cx="8229600" cy="4953000"/>
          </a:xfrm>
          <a:prstGeom prst="rect">
            <a:avLst/>
          </a:prstGeom>
        </p:spPr>
        <p:txBody>
          <a:bodyPr/>
          <a:lstStyle>
            <a:lvl1pPr marL="342900" indent="-342900" algn="l" defTabSz="914400" rtl="0" eaLnBrk="1" latinLnBrk="0" hangingPunct="1">
              <a:spcBef>
                <a:spcPct val="20000"/>
              </a:spcBef>
              <a:buClr>
                <a:srgbClr val="0051BA"/>
              </a:buClr>
              <a:buFont typeface="Wingdings" pitchFamily="2" charset="2"/>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8C8A87"/>
              </a:buClr>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0095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Lst>
  <p:timing>
    <p:tnLst>
      <p:par>
        <p:cTn id="1" dur="indefinite" restart="never" nodeType="tmRoot"/>
      </p:par>
    </p:tnLst>
  </p:timing>
  <p:hf hdr="0"/>
  <p:txStyles>
    <p:titleStyle>
      <a:lvl1pPr algn="l" defTabSz="914400" rtl="0" eaLnBrk="1" latinLnBrk="0" hangingPunct="1">
        <a:spcBef>
          <a:spcPct val="0"/>
        </a:spcBef>
        <a:buNone/>
        <a:defRPr sz="2400" kern="1200" baseline="0">
          <a:solidFill>
            <a:srgbClr val="0051BA"/>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051BA"/>
        </a:buClr>
        <a:buFont typeface="Wingdings" pitchFamily="2" charset="2"/>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8C8A87"/>
        </a:buClr>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95600" y="-76200"/>
            <a:ext cx="2732316" cy="3773898"/>
          </a:xfrm>
          <a:prstGeom prst="roundRect">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solidFill>
              <a:latin typeface="Arial" pitchFamily="34" charset="0"/>
              <a:cs typeface="Arial" pitchFamily="34" charset="0"/>
            </a:endParaRPr>
          </a:p>
        </p:txBody>
      </p:sp>
      <p:sp>
        <p:nvSpPr>
          <p:cNvPr id="3" name="TextBox 2"/>
          <p:cNvSpPr txBox="1"/>
          <p:nvPr/>
        </p:nvSpPr>
        <p:spPr>
          <a:xfrm>
            <a:off x="-2781299" y="158268"/>
            <a:ext cx="2503714" cy="3539430"/>
          </a:xfrm>
          <a:prstGeom prst="rect">
            <a:avLst/>
          </a:prstGeom>
          <a:noFill/>
        </p:spPr>
        <p:txBody>
          <a:bodyPr wrap="square" rtlCol="0">
            <a:spAutoFit/>
          </a:bodyPr>
          <a:lstStyle/>
          <a:p>
            <a:r>
              <a:rPr lang="en-US" sz="1400" b="1" dirty="0">
                <a:solidFill>
                  <a:schemeClr val="bg1"/>
                </a:solidFill>
                <a:latin typeface="Arial" pitchFamily="34" charset="0"/>
                <a:cs typeface="Arial" pitchFamily="34" charset="0"/>
              </a:rPr>
              <a:t>Important</a:t>
            </a:r>
            <a:r>
              <a:rPr lang="en-US" sz="1400" dirty="0">
                <a:solidFill>
                  <a:schemeClr val="bg1"/>
                </a:solidFill>
                <a:latin typeface="Arial" pitchFamily="34" charset="0"/>
                <a:cs typeface="Arial" pitchFamily="34" charset="0"/>
              </a:rPr>
              <a:t>: </a:t>
            </a:r>
          </a:p>
          <a:p>
            <a:pPr marL="285750" indent="-285750">
              <a:buFont typeface="Arial" pitchFamily="34" charset="0"/>
              <a:buChar char="•"/>
            </a:pPr>
            <a:r>
              <a:rPr lang="en-US" sz="1400" dirty="0">
                <a:solidFill>
                  <a:schemeClr val="bg1"/>
                </a:solidFill>
                <a:latin typeface="Arial" pitchFamily="34" charset="0"/>
                <a:cs typeface="Arial" pitchFamily="34" charset="0"/>
              </a:rPr>
              <a:t>To view this content as a </a:t>
            </a:r>
            <a:r>
              <a:rPr lang="en-US" sz="1400" b="1" dirty="0">
                <a:solidFill>
                  <a:schemeClr val="bg1"/>
                </a:solidFill>
                <a:latin typeface="Arial" pitchFamily="34" charset="0"/>
                <a:cs typeface="Arial" pitchFamily="34" charset="0"/>
              </a:rPr>
              <a:t>participant</a:t>
            </a:r>
            <a:r>
              <a:rPr lang="en-US" sz="1400" dirty="0">
                <a:solidFill>
                  <a:schemeClr val="bg1"/>
                </a:solidFill>
                <a:latin typeface="Arial" pitchFamily="34" charset="0"/>
                <a:cs typeface="Arial" pitchFamily="34" charset="0"/>
              </a:rPr>
              <a:t> in this </a:t>
            </a:r>
            <a:r>
              <a:rPr lang="en-US" sz="1400" dirty="0" smtClean="0">
                <a:solidFill>
                  <a:schemeClr val="bg1"/>
                </a:solidFill>
                <a:latin typeface="Arial" pitchFamily="34" charset="0"/>
                <a:cs typeface="Arial" pitchFamily="34" charset="0"/>
              </a:rPr>
              <a:t>course would see it, </a:t>
            </a:r>
            <a:r>
              <a:rPr lang="en-US" sz="1400" dirty="0">
                <a:solidFill>
                  <a:schemeClr val="bg1"/>
                </a:solidFill>
                <a:latin typeface="Arial" pitchFamily="34" charset="0"/>
                <a:cs typeface="Arial" pitchFamily="34" charset="0"/>
              </a:rPr>
              <a:t>please view in </a:t>
            </a:r>
            <a:r>
              <a:rPr lang="en-US" sz="1400" u="sng" dirty="0">
                <a:solidFill>
                  <a:schemeClr val="bg1"/>
                </a:solidFill>
                <a:latin typeface="Arial" pitchFamily="34" charset="0"/>
                <a:cs typeface="Arial" pitchFamily="34" charset="0"/>
              </a:rPr>
              <a:t>Slide Show </a:t>
            </a:r>
            <a:r>
              <a:rPr lang="en-US" sz="1400" dirty="0">
                <a:solidFill>
                  <a:schemeClr val="bg1"/>
                </a:solidFill>
                <a:latin typeface="Arial" pitchFamily="34" charset="0"/>
                <a:cs typeface="Arial" pitchFamily="34" charset="0"/>
              </a:rPr>
              <a:t>mode.</a:t>
            </a:r>
          </a:p>
          <a:p>
            <a:pPr marL="285750" indent="-285750">
              <a:buFont typeface="Arial" pitchFamily="34" charset="0"/>
              <a:buChar char="•"/>
            </a:pPr>
            <a:r>
              <a:rPr lang="en-US" sz="1400" dirty="0">
                <a:solidFill>
                  <a:schemeClr val="bg1"/>
                </a:solidFill>
                <a:latin typeface="Arial" pitchFamily="34" charset="0"/>
                <a:cs typeface="Arial" pitchFamily="34" charset="0"/>
              </a:rPr>
              <a:t>To </a:t>
            </a:r>
            <a:r>
              <a:rPr lang="en-US" sz="1400" dirty="0" smtClean="0">
                <a:solidFill>
                  <a:schemeClr val="bg1"/>
                </a:solidFill>
                <a:latin typeface="Arial" pitchFamily="34" charset="0"/>
                <a:cs typeface="Arial" pitchFamily="34" charset="0"/>
              </a:rPr>
              <a:t>view this content as an </a:t>
            </a:r>
            <a:r>
              <a:rPr lang="en-US" sz="1400" b="1" dirty="0" smtClean="0">
                <a:solidFill>
                  <a:schemeClr val="bg1"/>
                </a:solidFill>
                <a:latin typeface="Arial" pitchFamily="34" charset="0"/>
                <a:cs typeface="Arial" pitchFamily="34" charset="0"/>
              </a:rPr>
              <a:t>instructor or reviewer</a:t>
            </a:r>
            <a:r>
              <a:rPr lang="en-US" sz="1400" dirty="0" smtClean="0">
                <a:solidFill>
                  <a:schemeClr val="bg1"/>
                </a:solidFill>
                <a:latin typeface="Arial" pitchFamily="34" charset="0"/>
                <a:cs typeface="Arial" pitchFamily="34" charset="0"/>
              </a:rPr>
              <a:t>, please view in Normal view. Please understand that the slide content will appear differently in Slide Show mode than in Normal view. That is an intentional part of the design of the module.</a:t>
            </a:r>
            <a:endParaRPr lang="en-US" sz="1400" dirty="0">
              <a:solidFill>
                <a:schemeClr val="bg1"/>
              </a:solidFill>
              <a:latin typeface="Arial" pitchFamily="34" charset="0"/>
              <a:cs typeface="Arial" pitchFamily="34" charset="0"/>
            </a:endParaRPr>
          </a:p>
          <a:p>
            <a:endParaRPr lang="en-US" sz="1400" dirty="0"/>
          </a:p>
        </p:txBody>
      </p:sp>
      <p:sp>
        <p:nvSpPr>
          <p:cNvPr id="6" name="Title 1"/>
          <p:cNvSpPr txBox="1">
            <a:spLocks/>
          </p:cNvSpPr>
          <p:nvPr/>
        </p:nvSpPr>
        <p:spPr>
          <a:xfrm>
            <a:off x="533400" y="3048000"/>
            <a:ext cx="7772400" cy="1470025"/>
          </a:xfrm>
          <a:prstGeom prst="rect">
            <a:avLst/>
          </a:prstGeom>
        </p:spPr>
        <p:txBody>
          <a:bodyPr>
            <a:scene3d>
              <a:camera prst="orthographicFront">
                <a:rot lat="0" lon="0" rev="0"/>
              </a:camera>
              <a:lightRig rig="threePt" dir="t"/>
            </a:scene3d>
            <a:sp3d extrusionH="44450" contourW="12700" prstMaterial="plastic">
              <a:extrusionClr>
                <a:srgbClr val="0051BA"/>
              </a:extrusionClr>
              <a:contourClr>
                <a:srgbClr val="0051BA"/>
              </a:contourClr>
            </a:sp3d>
          </a:bodyPr>
          <a:lstStyle>
            <a:lvl1pPr algn="l" defTabSz="914400" rtl="0" eaLnBrk="1" latinLnBrk="0" hangingPunct="1">
              <a:spcBef>
                <a:spcPct val="0"/>
              </a:spcBef>
              <a:buNone/>
              <a:defRPr sz="2400" kern="1200" baseline="0">
                <a:solidFill>
                  <a:srgbClr val="0051BA"/>
                </a:solidFill>
                <a:latin typeface="Arial" pitchFamily="34" charset="0"/>
                <a:ea typeface="+mj-ea"/>
                <a:cs typeface="Arial" pitchFamily="34" charset="0"/>
              </a:defRPr>
            </a:lvl1pPr>
          </a:lstStyle>
          <a:p>
            <a:r>
              <a:rPr lang="en-CA" sz="7200" dirty="0" smtClean="0">
                <a:solidFill>
                  <a:schemeClr val="bg1"/>
                </a:solidFill>
                <a:effectLst>
                  <a:glow rad="63500">
                    <a:srgbClr val="0051BA">
                      <a:alpha val="40000"/>
                    </a:srgbClr>
                  </a:glow>
                  <a:outerShdw dir="120000" algn="ctr" rotWithShape="0">
                    <a:srgbClr val="000000">
                      <a:alpha val="37000"/>
                    </a:srgbClr>
                  </a:outerShdw>
                  <a:reflection blurRad="152400" stA="92000" endPos="34000" dist="12700" dir="5400000" sy="-100000" algn="bl" rotWithShape="0"/>
                </a:effectLst>
              </a:rPr>
              <a:t>ATA 24</a:t>
            </a:r>
            <a:endParaRPr lang="en-US" sz="7200" dirty="0">
              <a:solidFill>
                <a:schemeClr val="bg1"/>
              </a:solidFill>
              <a:effectLst>
                <a:glow rad="63500">
                  <a:srgbClr val="0051BA">
                    <a:alpha val="40000"/>
                  </a:srgbClr>
                </a:glow>
                <a:outerShdw dir="120000" algn="ctr" rotWithShape="0">
                  <a:srgbClr val="000000">
                    <a:alpha val="37000"/>
                  </a:srgbClr>
                </a:outerShdw>
                <a:reflection blurRad="152400" stA="92000" endPos="34000" dist="12700" dir="5400000" sy="-100000" algn="bl" rotWithShape="0"/>
              </a:effectLst>
            </a:endParaRPr>
          </a:p>
        </p:txBody>
      </p:sp>
    </p:spTree>
    <p:extLst>
      <p:ext uri="{BB962C8B-B14F-4D97-AF65-F5344CB8AC3E}">
        <p14:creationId xmlns:p14="http://schemas.microsoft.com/office/powerpoint/2010/main" val="4192126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smtClean="0"/>
              <a:t>ATA 24</a:t>
            </a:r>
            <a:endParaRPr lang="en-US" dirty="0"/>
          </a:p>
        </p:txBody>
      </p:sp>
      <p:sp>
        <p:nvSpPr>
          <p:cNvPr id="8" name="Footer Placeholder 7"/>
          <p:cNvSpPr>
            <a:spLocks noGrp="1"/>
          </p:cNvSpPr>
          <p:nvPr>
            <p:ph type="ftr" sz="quarter" idx="11"/>
          </p:nvPr>
        </p:nvSpPr>
        <p:spPr/>
        <p:txBody>
          <a:bodyPr/>
          <a:lstStyle/>
          <a:p>
            <a:r>
              <a:rPr lang="en-US" dirty="0" smtClean="0"/>
              <a:t>© CAE 2015</a:t>
            </a:r>
            <a:endParaRPr lang="en-US" dirty="0"/>
          </a:p>
        </p:txBody>
      </p:sp>
      <p:sp>
        <p:nvSpPr>
          <p:cNvPr id="9" name="Slide Number Placeholder 8"/>
          <p:cNvSpPr>
            <a:spLocks noGrp="1"/>
          </p:cNvSpPr>
          <p:nvPr>
            <p:ph type="sldNum" sz="quarter" idx="12"/>
          </p:nvPr>
        </p:nvSpPr>
        <p:spPr/>
        <p:txBody>
          <a:bodyPr/>
          <a:lstStyle/>
          <a:p>
            <a:fld id="{9B616938-3057-45D1-A71D-FDDC21D75515}" type="slidenum">
              <a:rPr lang="en-US" smtClean="0"/>
              <a:t>10</a:t>
            </a:fld>
            <a:endParaRPr lang="en-US" dirty="0"/>
          </a:p>
        </p:txBody>
      </p:sp>
      <p:sp>
        <p:nvSpPr>
          <p:cNvPr id="3" name="Text Placeholder 2"/>
          <p:cNvSpPr>
            <a:spLocks noGrp="1"/>
          </p:cNvSpPr>
          <p:nvPr>
            <p:ph type="body" sz="quarter" idx="13"/>
          </p:nvPr>
        </p:nvSpPr>
        <p:spPr>
          <a:xfrm>
            <a:off x="4495800" y="1676400"/>
            <a:ext cx="4038599" cy="4343400"/>
          </a:xfrm>
        </p:spPr>
        <p:txBody>
          <a:bodyPr/>
          <a:lstStyle/>
          <a:p>
            <a:pPr lvl="0"/>
            <a:r>
              <a:rPr lang="en-CA" dirty="0"/>
              <a:t>Battery Buses do not power any users directly except for the APU Starter and Auxiliary Hydraulic </a:t>
            </a:r>
            <a:r>
              <a:rPr lang="en-CA" dirty="0" smtClean="0"/>
              <a:t>Pump.</a:t>
            </a:r>
          </a:p>
          <a:p>
            <a:r>
              <a:rPr lang="en-CA" dirty="0"/>
              <a:t>A DC </a:t>
            </a:r>
            <a:r>
              <a:rPr lang="en-CA" dirty="0" smtClean="0"/>
              <a:t>Bus </a:t>
            </a:r>
            <a:r>
              <a:rPr lang="en-CA" dirty="0"/>
              <a:t>will never connect to another opposite DC Bus in order to transfer </a:t>
            </a:r>
            <a:r>
              <a:rPr lang="en-CA" dirty="0" smtClean="0"/>
              <a:t>power.</a:t>
            </a:r>
            <a:endParaRPr lang="en-US" dirty="0"/>
          </a:p>
          <a:p>
            <a:endParaRPr lang="en-US" dirty="0"/>
          </a:p>
        </p:txBody>
      </p:sp>
      <p:sp>
        <p:nvSpPr>
          <p:cNvPr id="21" name="Title 1"/>
          <p:cNvSpPr txBox="1">
            <a:spLocks/>
          </p:cNvSpPr>
          <p:nvPr/>
        </p:nvSpPr>
        <p:spPr>
          <a:xfrm>
            <a:off x="304800" y="274638"/>
            <a:ext cx="7446335" cy="715962"/>
          </a:xfrm>
          <a:prstGeom prst="rect">
            <a:avLst/>
          </a:prstGeom>
        </p:spPr>
        <p:txBody>
          <a:bodyPr>
            <a:normAutofit/>
          </a:bodyPr>
          <a:lstStyle>
            <a:lvl1pPr algn="l" defTabSz="914400" rtl="0" eaLnBrk="1" latinLnBrk="0" hangingPunct="1">
              <a:spcBef>
                <a:spcPct val="0"/>
              </a:spcBef>
              <a:buNone/>
              <a:defRPr sz="2400" kern="1200" baseline="0">
                <a:solidFill>
                  <a:srgbClr val="0051BA"/>
                </a:solidFill>
                <a:latin typeface="Arial" pitchFamily="34" charset="0"/>
                <a:ea typeface="+mj-ea"/>
                <a:cs typeface="Arial" pitchFamily="34" charset="0"/>
              </a:defRPr>
            </a:lvl1pPr>
          </a:lstStyle>
          <a:p>
            <a:r>
              <a:rPr lang="en-US" sz="2200" b="1" dirty="0" smtClean="0"/>
              <a:t>Most aircraft systems use DC Power</a:t>
            </a:r>
            <a:endParaRPr lang="en-US" sz="2200" b="1" dirty="0">
              <a:solidFill>
                <a:srgbClr val="FF0000"/>
              </a:solidFill>
            </a:endParaRPr>
          </a:p>
          <a:p>
            <a:endParaRPr lang="en-US" sz="2200" b="1" dirty="0">
              <a:solidFill>
                <a:srgbClr val="FF0000"/>
              </a:solidFill>
            </a:endParaRPr>
          </a:p>
        </p:txBody>
      </p:sp>
      <p:sp>
        <p:nvSpPr>
          <p:cNvPr id="13" name="Rectangle 12"/>
          <p:cNvSpPr/>
          <p:nvPr/>
        </p:nvSpPr>
        <p:spPr>
          <a:xfrm>
            <a:off x="1112874" y="1676400"/>
            <a:ext cx="2652823"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Placeholder for DC Buses image</a:t>
            </a:r>
            <a:endParaRPr lang="en-US" dirty="0">
              <a:latin typeface="Arial" pitchFamily="34" charset="0"/>
              <a:cs typeface="Arial" pitchFamily="34" charset="0"/>
            </a:endParaRPr>
          </a:p>
        </p:txBody>
      </p:sp>
      <p:sp>
        <p:nvSpPr>
          <p:cNvPr id="16" name="Rounded Rectangle 15"/>
          <p:cNvSpPr/>
          <p:nvPr/>
        </p:nvSpPr>
        <p:spPr>
          <a:xfrm>
            <a:off x="1127051" y="5791200"/>
            <a:ext cx="7567684" cy="575931"/>
          </a:xfrm>
          <a:prstGeom prst="roundRect">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itchFamily="34" charset="0"/>
                <a:cs typeface="Arial" pitchFamily="34" charset="0"/>
              </a:rPr>
              <a:t>For the </a:t>
            </a:r>
            <a:r>
              <a:rPr lang="en-US" sz="1200" dirty="0" smtClean="0">
                <a:solidFill>
                  <a:schemeClr val="bg1"/>
                </a:solidFill>
                <a:latin typeface="Arial" pitchFamily="34" charset="0"/>
                <a:cs typeface="Arial" pitchFamily="34" charset="0"/>
              </a:rPr>
              <a:t>purpose of </a:t>
            </a:r>
            <a:r>
              <a:rPr lang="en-US" sz="1200" dirty="0">
                <a:solidFill>
                  <a:schemeClr val="bg1"/>
                </a:solidFill>
                <a:latin typeface="Arial" pitchFamily="34" charset="0"/>
                <a:cs typeface="Arial" pitchFamily="34" charset="0"/>
              </a:rPr>
              <a:t>this </a:t>
            </a:r>
            <a:r>
              <a:rPr lang="en-US" sz="1200" dirty="0" smtClean="0">
                <a:solidFill>
                  <a:schemeClr val="bg1"/>
                </a:solidFill>
                <a:latin typeface="Arial" pitchFamily="34" charset="0"/>
                <a:cs typeface="Arial" pitchFamily="34" charset="0"/>
              </a:rPr>
              <a:t>demonstration, participants have already viewed the AC Power content and are now focused on the DC Power section of the module.</a:t>
            </a:r>
            <a:endParaRPr lang="en-US" sz="1200" dirty="0">
              <a:solidFill>
                <a:schemeClr val="bg1"/>
              </a:solidFill>
              <a:latin typeface="Arial" pitchFamily="34" charset="0"/>
              <a:cs typeface="Arial" pitchFamily="34" charset="0"/>
            </a:endParaRPr>
          </a:p>
        </p:txBody>
      </p:sp>
      <p:grpSp>
        <p:nvGrpSpPr>
          <p:cNvPr id="14" name="Group 13"/>
          <p:cNvGrpSpPr/>
          <p:nvPr/>
        </p:nvGrpSpPr>
        <p:grpSpPr>
          <a:xfrm>
            <a:off x="-1" y="5476"/>
            <a:ext cx="4876801" cy="164646"/>
            <a:chOff x="-1" y="5474"/>
            <a:chExt cx="8800072" cy="220969"/>
          </a:xfrm>
        </p:grpSpPr>
        <p:sp>
          <p:nvSpPr>
            <p:cNvPr id="15" name="Pentagon 14"/>
            <p:cNvSpPr/>
            <p:nvPr/>
          </p:nvSpPr>
          <p:spPr>
            <a:xfrm>
              <a:off x="-1" y="5474"/>
              <a:ext cx="2944368" cy="21945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900" b="1" dirty="0" smtClean="0">
                  <a:latin typeface="Arial" pitchFamily="34" charset="0"/>
                  <a:cs typeface="Arial" pitchFamily="34" charset="0"/>
                </a:rPr>
                <a:t>General</a:t>
              </a:r>
              <a:endParaRPr lang="en-US" sz="900" dirty="0"/>
            </a:p>
          </p:txBody>
        </p:sp>
        <p:sp>
          <p:nvSpPr>
            <p:cNvPr id="17" name="Chevron 16"/>
            <p:cNvSpPr/>
            <p:nvPr/>
          </p:nvSpPr>
          <p:spPr>
            <a:xfrm>
              <a:off x="2924628" y="5474"/>
              <a:ext cx="2944368" cy="219682"/>
            </a:xfrm>
            <a:prstGeom prst="chevron">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pitchFamily="34" charset="0"/>
                  <a:cs typeface="Arial" pitchFamily="34" charset="0"/>
                </a:rPr>
                <a:t>System Description</a:t>
              </a:r>
              <a:endParaRPr lang="en-US" sz="900" b="1" dirty="0">
                <a:latin typeface="Arial" pitchFamily="34" charset="0"/>
                <a:cs typeface="Arial" pitchFamily="34" charset="0"/>
              </a:endParaRPr>
            </a:p>
          </p:txBody>
        </p:sp>
        <p:sp>
          <p:nvSpPr>
            <p:cNvPr id="22" name="Chevron 21"/>
            <p:cNvSpPr/>
            <p:nvPr/>
          </p:nvSpPr>
          <p:spPr>
            <a:xfrm>
              <a:off x="5855703" y="6761"/>
              <a:ext cx="2944368" cy="219682"/>
            </a:xfrm>
            <a:prstGeom prst="chevron">
              <a:avLst/>
            </a:prstGeom>
            <a:solidFill>
              <a:srgbClr val="0051BA"/>
            </a:solidFill>
            <a:ln>
              <a:solidFill>
                <a:srgbClr val="005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latin typeface="Arial" pitchFamily="34" charset="0"/>
                  <a:cs typeface="Arial" pitchFamily="34" charset="0"/>
                </a:rPr>
                <a:t>DC Power</a:t>
              </a:r>
              <a:endParaRPr lang="en-US" sz="900" dirty="0">
                <a:solidFill>
                  <a:schemeClr val="tx1"/>
                </a:solidFill>
              </a:endParaRPr>
            </a:p>
          </p:txBody>
        </p:sp>
      </p:grpSp>
    </p:spTree>
    <p:extLst>
      <p:ext uri="{BB962C8B-B14F-4D97-AF65-F5344CB8AC3E}">
        <p14:creationId xmlns:p14="http://schemas.microsoft.com/office/powerpoint/2010/main" val="1895530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smtClean="0"/>
              <a:t>ATA 24</a:t>
            </a:r>
            <a:endParaRPr lang="en-US" dirty="0"/>
          </a:p>
        </p:txBody>
      </p:sp>
      <p:sp>
        <p:nvSpPr>
          <p:cNvPr id="8" name="Footer Placeholder 7"/>
          <p:cNvSpPr>
            <a:spLocks noGrp="1"/>
          </p:cNvSpPr>
          <p:nvPr>
            <p:ph type="ftr" sz="quarter" idx="11"/>
          </p:nvPr>
        </p:nvSpPr>
        <p:spPr/>
        <p:txBody>
          <a:bodyPr/>
          <a:lstStyle/>
          <a:p>
            <a:r>
              <a:rPr lang="en-US" dirty="0" smtClean="0"/>
              <a:t>© CAE 2015</a:t>
            </a:r>
            <a:endParaRPr lang="en-US" dirty="0"/>
          </a:p>
        </p:txBody>
      </p:sp>
      <p:sp>
        <p:nvSpPr>
          <p:cNvPr id="9" name="Slide Number Placeholder 8"/>
          <p:cNvSpPr>
            <a:spLocks noGrp="1"/>
          </p:cNvSpPr>
          <p:nvPr>
            <p:ph type="sldNum" sz="quarter" idx="12"/>
          </p:nvPr>
        </p:nvSpPr>
        <p:spPr/>
        <p:txBody>
          <a:bodyPr/>
          <a:lstStyle/>
          <a:p>
            <a:fld id="{9B616938-3057-45D1-A71D-FDDC21D75515}" type="slidenum">
              <a:rPr lang="en-US" smtClean="0"/>
              <a:t>11</a:t>
            </a:fld>
            <a:endParaRPr lang="en-US" dirty="0"/>
          </a:p>
        </p:txBody>
      </p:sp>
      <p:sp>
        <p:nvSpPr>
          <p:cNvPr id="21" name="Title 1"/>
          <p:cNvSpPr txBox="1">
            <a:spLocks/>
          </p:cNvSpPr>
          <p:nvPr/>
        </p:nvSpPr>
        <p:spPr>
          <a:xfrm>
            <a:off x="304800" y="274638"/>
            <a:ext cx="7446335" cy="715962"/>
          </a:xfrm>
          <a:prstGeom prst="rect">
            <a:avLst/>
          </a:prstGeom>
        </p:spPr>
        <p:txBody>
          <a:bodyPr>
            <a:noAutofit/>
          </a:bodyPr>
          <a:lstStyle>
            <a:lvl1pPr algn="l" defTabSz="914400" rtl="0" eaLnBrk="1" latinLnBrk="0" hangingPunct="1">
              <a:spcBef>
                <a:spcPct val="0"/>
              </a:spcBef>
              <a:buNone/>
              <a:defRPr sz="2400" kern="1200" baseline="0">
                <a:solidFill>
                  <a:srgbClr val="0051BA"/>
                </a:solidFill>
                <a:latin typeface="Arial" pitchFamily="34" charset="0"/>
                <a:ea typeface="+mj-ea"/>
                <a:cs typeface="Arial" pitchFamily="34" charset="0"/>
              </a:defRPr>
            </a:lvl1pPr>
          </a:lstStyle>
          <a:p>
            <a:r>
              <a:rPr lang="en-US" sz="2200" b="1" dirty="0" smtClean="0"/>
              <a:t>Five Transformer Rectifier Units (TRUs) convert AC to DC Power</a:t>
            </a:r>
            <a:endParaRPr lang="en-US" sz="2200" b="1" dirty="0"/>
          </a:p>
          <a:p>
            <a:endParaRPr lang="en-US" b="1" dirty="0">
              <a:solidFill>
                <a:srgbClr val="FF0000"/>
              </a:solidFill>
            </a:endParaRPr>
          </a:p>
        </p:txBody>
      </p:sp>
      <p:sp>
        <p:nvSpPr>
          <p:cNvPr id="32" name="Rectangle 31"/>
          <p:cNvSpPr/>
          <p:nvPr/>
        </p:nvSpPr>
        <p:spPr>
          <a:xfrm>
            <a:off x="1920239" y="4038600"/>
            <a:ext cx="5638801"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Placeholder for TRU images</a:t>
            </a:r>
            <a:endParaRPr lang="en-US" dirty="0">
              <a:latin typeface="Arial" pitchFamily="34" charset="0"/>
              <a:cs typeface="Arial" pitchFamily="34" charset="0"/>
            </a:endParaRPr>
          </a:p>
        </p:txBody>
      </p:sp>
      <p:sp>
        <p:nvSpPr>
          <p:cNvPr id="33" name="Text Placeholder 2"/>
          <p:cNvSpPr>
            <a:spLocks noGrp="1"/>
          </p:cNvSpPr>
          <p:nvPr>
            <p:ph type="body" sz="quarter" idx="13"/>
          </p:nvPr>
        </p:nvSpPr>
        <p:spPr>
          <a:xfrm>
            <a:off x="457200" y="1447800"/>
            <a:ext cx="8077199" cy="4572000"/>
          </a:xfrm>
        </p:spPr>
        <p:txBody>
          <a:bodyPr/>
          <a:lstStyle/>
          <a:p>
            <a:r>
              <a:rPr lang="en-CA" dirty="0" smtClean="0"/>
              <a:t>Five </a:t>
            </a:r>
            <a:r>
              <a:rPr lang="en-CA" dirty="0"/>
              <a:t>Transformer Rectifier Units convert AC to DC </a:t>
            </a:r>
            <a:r>
              <a:rPr lang="en-CA" dirty="0" smtClean="0"/>
              <a:t>Power.</a:t>
            </a:r>
          </a:p>
          <a:p>
            <a:r>
              <a:rPr lang="en-CA" dirty="0" smtClean="0"/>
              <a:t>Output: nominal </a:t>
            </a:r>
            <a:r>
              <a:rPr lang="en-CA" dirty="0"/>
              <a:t>28V, max. 250A (~ 100</a:t>
            </a:r>
            <a:r>
              <a:rPr lang="en-CA" dirty="0" smtClean="0"/>
              <a:t>%).</a:t>
            </a:r>
          </a:p>
          <a:p>
            <a:r>
              <a:rPr lang="en-CA" dirty="0"/>
              <a:t>TRUs are located under the Forward Cabin </a:t>
            </a:r>
            <a:r>
              <a:rPr lang="en-CA" dirty="0" smtClean="0"/>
              <a:t>Floor.</a:t>
            </a:r>
          </a:p>
          <a:p>
            <a:r>
              <a:rPr lang="en-CA" dirty="0" smtClean="0"/>
              <a:t>Cooling </a:t>
            </a:r>
            <a:r>
              <a:rPr lang="en-CA" dirty="0"/>
              <a:t>Fan operation and Temperature are </a:t>
            </a:r>
            <a:r>
              <a:rPr lang="en-CA" dirty="0" smtClean="0"/>
              <a:t>monitored; </a:t>
            </a:r>
            <a:r>
              <a:rPr lang="en-CA" dirty="0"/>
              <a:t>CAS message will be </a:t>
            </a:r>
            <a:r>
              <a:rPr lang="en-CA" dirty="0" smtClean="0"/>
              <a:t>triggered.</a:t>
            </a:r>
            <a:endParaRPr lang="en-US" dirty="0"/>
          </a:p>
          <a:p>
            <a:r>
              <a:rPr lang="en-CA" dirty="0" smtClean="0"/>
              <a:t>TRU </a:t>
            </a:r>
            <a:r>
              <a:rPr lang="en-CA" dirty="0"/>
              <a:t>temperatures cannot be read on any </a:t>
            </a:r>
            <a:r>
              <a:rPr lang="en-CA" dirty="0" smtClean="0"/>
              <a:t>synoptic.</a:t>
            </a:r>
            <a:endParaRPr lang="en-US" dirty="0"/>
          </a:p>
          <a:p>
            <a:endParaRPr lang="en-US" dirty="0"/>
          </a:p>
        </p:txBody>
      </p:sp>
      <p:grpSp>
        <p:nvGrpSpPr>
          <p:cNvPr id="12" name="Group 11"/>
          <p:cNvGrpSpPr/>
          <p:nvPr/>
        </p:nvGrpSpPr>
        <p:grpSpPr>
          <a:xfrm>
            <a:off x="-1" y="5476"/>
            <a:ext cx="4876801" cy="164646"/>
            <a:chOff x="-1" y="5474"/>
            <a:chExt cx="8800072" cy="220969"/>
          </a:xfrm>
        </p:grpSpPr>
        <p:sp>
          <p:nvSpPr>
            <p:cNvPr id="13" name="Pentagon 12"/>
            <p:cNvSpPr/>
            <p:nvPr/>
          </p:nvSpPr>
          <p:spPr>
            <a:xfrm>
              <a:off x="-1" y="5474"/>
              <a:ext cx="2944368" cy="21945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900" b="1" dirty="0" smtClean="0">
                  <a:latin typeface="Arial" pitchFamily="34" charset="0"/>
                  <a:cs typeface="Arial" pitchFamily="34" charset="0"/>
                </a:rPr>
                <a:t>General</a:t>
              </a:r>
              <a:endParaRPr lang="en-US" sz="900" dirty="0"/>
            </a:p>
          </p:txBody>
        </p:sp>
        <p:sp>
          <p:nvSpPr>
            <p:cNvPr id="14" name="Chevron 13"/>
            <p:cNvSpPr/>
            <p:nvPr/>
          </p:nvSpPr>
          <p:spPr>
            <a:xfrm>
              <a:off x="2924628" y="5474"/>
              <a:ext cx="2944368" cy="219682"/>
            </a:xfrm>
            <a:prstGeom prst="chevron">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pitchFamily="34" charset="0"/>
                  <a:cs typeface="Arial" pitchFamily="34" charset="0"/>
                </a:rPr>
                <a:t>System Description</a:t>
              </a:r>
              <a:endParaRPr lang="en-US" sz="900" b="1" dirty="0">
                <a:latin typeface="Arial" pitchFamily="34" charset="0"/>
                <a:cs typeface="Arial" pitchFamily="34" charset="0"/>
              </a:endParaRPr>
            </a:p>
          </p:txBody>
        </p:sp>
        <p:sp>
          <p:nvSpPr>
            <p:cNvPr id="15" name="Chevron 14"/>
            <p:cNvSpPr/>
            <p:nvPr/>
          </p:nvSpPr>
          <p:spPr>
            <a:xfrm>
              <a:off x="5855703" y="6761"/>
              <a:ext cx="2944368" cy="219682"/>
            </a:xfrm>
            <a:prstGeom prst="chevron">
              <a:avLst/>
            </a:prstGeom>
            <a:solidFill>
              <a:srgbClr val="0051BA"/>
            </a:solidFill>
            <a:ln>
              <a:solidFill>
                <a:srgbClr val="005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latin typeface="Arial" pitchFamily="34" charset="0"/>
                  <a:cs typeface="Arial" pitchFamily="34" charset="0"/>
                </a:rPr>
                <a:t>DC Power</a:t>
              </a:r>
              <a:endParaRPr lang="en-US" sz="900" dirty="0">
                <a:solidFill>
                  <a:schemeClr val="tx1"/>
                </a:solidFill>
              </a:endParaRPr>
            </a:p>
          </p:txBody>
        </p:sp>
      </p:grpSp>
    </p:spTree>
    <p:extLst>
      <p:ext uri="{BB962C8B-B14F-4D97-AF65-F5344CB8AC3E}">
        <p14:creationId xmlns:p14="http://schemas.microsoft.com/office/powerpoint/2010/main" val="1255112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smtClean="0"/>
              <a:t>ATA 24</a:t>
            </a:r>
            <a:endParaRPr lang="en-US" dirty="0"/>
          </a:p>
        </p:txBody>
      </p:sp>
      <p:sp>
        <p:nvSpPr>
          <p:cNvPr id="8" name="Footer Placeholder 7"/>
          <p:cNvSpPr>
            <a:spLocks noGrp="1"/>
          </p:cNvSpPr>
          <p:nvPr>
            <p:ph type="ftr" sz="quarter" idx="11"/>
          </p:nvPr>
        </p:nvSpPr>
        <p:spPr/>
        <p:txBody>
          <a:bodyPr/>
          <a:lstStyle/>
          <a:p>
            <a:r>
              <a:rPr lang="en-US" dirty="0" smtClean="0"/>
              <a:t>© CAE 2015</a:t>
            </a:r>
            <a:endParaRPr lang="en-US" dirty="0"/>
          </a:p>
        </p:txBody>
      </p:sp>
      <p:sp>
        <p:nvSpPr>
          <p:cNvPr id="9" name="Slide Number Placeholder 8"/>
          <p:cNvSpPr>
            <a:spLocks noGrp="1"/>
          </p:cNvSpPr>
          <p:nvPr>
            <p:ph type="sldNum" sz="quarter" idx="12"/>
          </p:nvPr>
        </p:nvSpPr>
        <p:spPr/>
        <p:txBody>
          <a:bodyPr/>
          <a:lstStyle/>
          <a:p>
            <a:fld id="{9B616938-3057-45D1-A71D-FDDC21D75515}" type="slidenum">
              <a:rPr lang="en-US" smtClean="0"/>
              <a:t>12</a:t>
            </a:fld>
            <a:endParaRPr lang="en-US" dirty="0"/>
          </a:p>
        </p:txBody>
      </p:sp>
      <p:sp>
        <p:nvSpPr>
          <p:cNvPr id="21" name="Title 1"/>
          <p:cNvSpPr txBox="1">
            <a:spLocks/>
          </p:cNvSpPr>
          <p:nvPr/>
        </p:nvSpPr>
        <p:spPr>
          <a:xfrm>
            <a:off x="304800" y="274638"/>
            <a:ext cx="7446335" cy="715962"/>
          </a:xfrm>
          <a:prstGeom prst="rect">
            <a:avLst/>
          </a:prstGeom>
        </p:spPr>
        <p:txBody>
          <a:bodyPr>
            <a:normAutofit fontScale="92500" lnSpcReduction="10000"/>
          </a:bodyPr>
          <a:lstStyle>
            <a:lvl1pPr algn="l" defTabSz="914400" rtl="0" eaLnBrk="1" latinLnBrk="0" hangingPunct="1">
              <a:spcBef>
                <a:spcPct val="0"/>
              </a:spcBef>
              <a:buNone/>
              <a:defRPr sz="2400" kern="1200" baseline="0">
                <a:solidFill>
                  <a:srgbClr val="0051BA"/>
                </a:solidFill>
                <a:latin typeface="Arial" pitchFamily="34" charset="0"/>
                <a:ea typeface="+mj-ea"/>
                <a:cs typeface="Arial" pitchFamily="34" charset="0"/>
              </a:defRPr>
            </a:lvl1pPr>
          </a:lstStyle>
          <a:p>
            <a:r>
              <a:rPr lang="en-US" b="1" dirty="0"/>
              <a:t>DC </a:t>
            </a:r>
            <a:r>
              <a:rPr lang="en-US" b="1" dirty="0" smtClean="0"/>
              <a:t>Power TRUs include </a:t>
            </a:r>
            <a:r>
              <a:rPr lang="en-US" b="1" dirty="0"/>
              <a:t>main, essential, and auxiliary units</a:t>
            </a:r>
            <a:endParaRPr lang="en-US" sz="2200" b="1" dirty="0"/>
          </a:p>
          <a:p>
            <a:endParaRPr lang="en-US" sz="2200" b="1" dirty="0">
              <a:solidFill>
                <a:srgbClr val="FF0000"/>
              </a:solidFill>
            </a:endParaRPr>
          </a:p>
        </p:txBody>
      </p:sp>
      <p:grpSp>
        <p:nvGrpSpPr>
          <p:cNvPr id="34" name="Group 33"/>
          <p:cNvGrpSpPr/>
          <p:nvPr/>
        </p:nvGrpSpPr>
        <p:grpSpPr>
          <a:xfrm>
            <a:off x="-1" y="5476"/>
            <a:ext cx="4876801" cy="164646"/>
            <a:chOff x="-1" y="5474"/>
            <a:chExt cx="8800072" cy="220969"/>
          </a:xfrm>
        </p:grpSpPr>
        <p:sp>
          <p:nvSpPr>
            <p:cNvPr id="35" name="Pentagon 34"/>
            <p:cNvSpPr/>
            <p:nvPr/>
          </p:nvSpPr>
          <p:spPr>
            <a:xfrm>
              <a:off x="-1" y="5474"/>
              <a:ext cx="2944368" cy="21945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900" b="1" dirty="0" smtClean="0">
                  <a:latin typeface="Arial" pitchFamily="34" charset="0"/>
                  <a:cs typeface="Arial" pitchFamily="34" charset="0"/>
                </a:rPr>
                <a:t>General</a:t>
              </a:r>
              <a:endParaRPr lang="en-US" sz="900" dirty="0"/>
            </a:p>
          </p:txBody>
        </p:sp>
        <p:sp>
          <p:nvSpPr>
            <p:cNvPr id="36" name="Chevron 35"/>
            <p:cNvSpPr/>
            <p:nvPr/>
          </p:nvSpPr>
          <p:spPr>
            <a:xfrm>
              <a:off x="2924628" y="5474"/>
              <a:ext cx="2944368" cy="219682"/>
            </a:xfrm>
            <a:prstGeom prst="chevron">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pitchFamily="34" charset="0"/>
                  <a:cs typeface="Arial" pitchFamily="34" charset="0"/>
                </a:rPr>
                <a:t>System Description</a:t>
              </a:r>
              <a:endParaRPr lang="en-US" sz="900" b="1" dirty="0">
                <a:latin typeface="Arial" pitchFamily="34" charset="0"/>
                <a:cs typeface="Arial" pitchFamily="34" charset="0"/>
              </a:endParaRPr>
            </a:p>
          </p:txBody>
        </p:sp>
        <p:sp>
          <p:nvSpPr>
            <p:cNvPr id="37" name="Chevron 36"/>
            <p:cNvSpPr/>
            <p:nvPr/>
          </p:nvSpPr>
          <p:spPr>
            <a:xfrm>
              <a:off x="5855703" y="6761"/>
              <a:ext cx="2944368" cy="219682"/>
            </a:xfrm>
            <a:prstGeom prst="chevron">
              <a:avLst/>
            </a:prstGeom>
            <a:solidFill>
              <a:srgbClr val="0051BA"/>
            </a:solidFill>
            <a:ln>
              <a:solidFill>
                <a:srgbClr val="005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latin typeface="Arial" pitchFamily="34" charset="0"/>
                  <a:cs typeface="Arial" pitchFamily="34" charset="0"/>
                </a:rPr>
                <a:t>DC Power</a:t>
              </a:r>
              <a:endParaRPr lang="en-US" sz="900" dirty="0">
                <a:solidFill>
                  <a:schemeClr val="tx1"/>
                </a:solidFill>
              </a:endParaRPr>
            </a:p>
          </p:txBody>
        </p:sp>
      </p:grpSp>
      <p:grpSp>
        <p:nvGrpSpPr>
          <p:cNvPr id="12" name="Group 11"/>
          <p:cNvGrpSpPr/>
          <p:nvPr/>
        </p:nvGrpSpPr>
        <p:grpSpPr>
          <a:xfrm>
            <a:off x="577432" y="990600"/>
            <a:ext cx="8337968" cy="1882453"/>
            <a:chOff x="577432" y="990600"/>
            <a:chExt cx="8337968" cy="1882453"/>
          </a:xfrm>
        </p:grpSpPr>
        <p:grpSp>
          <p:nvGrpSpPr>
            <p:cNvPr id="6" name="Group 5"/>
            <p:cNvGrpSpPr/>
            <p:nvPr/>
          </p:nvGrpSpPr>
          <p:grpSpPr>
            <a:xfrm>
              <a:off x="577432" y="990600"/>
              <a:ext cx="8337968" cy="1754326"/>
              <a:chOff x="577432" y="990600"/>
              <a:chExt cx="8337968" cy="1754326"/>
            </a:xfrm>
          </p:grpSpPr>
          <p:pic>
            <p:nvPicPr>
              <p:cNvPr id="15" name="Picture 14" descr="C:\Users\mdehaan\Desktop\Project Montreal\Couseware content Marc\Electrical - ATA 24\Pictures\Overhead_ELECTRICAL_POWER_CONTROL (5).jpg"/>
              <p:cNvPicPr/>
              <p:nvPr/>
            </p:nvPicPr>
            <p:blipFill rotWithShape="1">
              <a:blip r:embed="rId3" cstate="print">
                <a:extLst>
                  <a:ext uri="{28A0092B-C50C-407E-A947-70E740481C1C}">
                    <a14:useLocalDpi xmlns:a14="http://schemas.microsoft.com/office/drawing/2010/main" val="0"/>
                  </a:ext>
                </a:extLst>
              </a:blip>
              <a:srcRect l="73455" r="263" b="73750"/>
              <a:stretch/>
            </p:blipFill>
            <p:spPr bwMode="auto">
              <a:xfrm>
                <a:off x="694927" y="1405592"/>
                <a:ext cx="2078309" cy="1320463"/>
              </a:xfrm>
              <a:prstGeom prst="rect">
                <a:avLst/>
              </a:prstGeom>
              <a:noFill/>
              <a:ln>
                <a:noFill/>
              </a:ln>
              <a:extLst>
                <a:ext uri="{53640926-AAD7-44D8-BBD7-CCE9431645EC}">
                  <a14:shadowObscured xmlns:a14="http://schemas.microsoft.com/office/drawing/2010/main"/>
                </a:ext>
              </a:extLst>
            </p:spPr>
          </p:pic>
          <p:sp>
            <p:nvSpPr>
              <p:cNvPr id="16" name="TextBox 15"/>
              <p:cNvSpPr txBox="1"/>
              <p:nvPr/>
            </p:nvSpPr>
            <p:spPr>
              <a:xfrm>
                <a:off x="577432" y="1036260"/>
                <a:ext cx="2230681" cy="369332"/>
              </a:xfrm>
              <a:prstGeom prst="rect">
                <a:avLst/>
              </a:prstGeom>
              <a:noFill/>
            </p:spPr>
            <p:txBody>
              <a:bodyPr wrap="square" rtlCol="0">
                <a:spAutoFit/>
              </a:bodyPr>
              <a:lstStyle/>
              <a:p>
                <a:pPr algn="ctr"/>
                <a:r>
                  <a:rPr lang="en-US" b="1" dirty="0" smtClean="0">
                    <a:latin typeface="Arial" pitchFamily="34" charset="0"/>
                    <a:cs typeface="Arial" pitchFamily="34" charset="0"/>
                  </a:rPr>
                  <a:t>Main TRU</a:t>
                </a:r>
                <a:endParaRPr lang="en-US" b="1" dirty="0">
                  <a:latin typeface="Arial" pitchFamily="34" charset="0"/>
                  <a:cs typeface="Arial" pitchFamily="34" charset="0"/>
                </a:endParaRPr>
              </a:p>
            </p:txBody>
          </p:sp>
          <p:sp>
            <p:nvSpPr>
              <p:cNvPr id="17" name="TextBox 16"/>
              <p:cNvSpPr txBox="1"/>
              <p:nvPr/>
            </p:nvSpPr>
            <p:spPr>
              <a:xfrm>
                <a:off x="2925608" y="990600"/>
                <a:ext cx="5989792" cy="1754326"/>
              </a:xfrm>
              <a:prstGeom prst="rect">
                <a:avLst/>
              </a:prstGeom>
              <a:noFill/>
            </p:spPr>
            <p:txBody>
              <a:bodyPr wrap="square" rtlCol="0">
                <a:spAutoFit/>
              </a:bodyPr>
              <a:lstStyle/>
              <a:p>
                <a:pPr marL="285750" lvl="0" indent="-285750">
                  <a:buClr>
                    <a:srgbClr val="0051BA"/>
                  </a:buClr>
                  <a:buFont typeface="Wingdings" pitchFamily="2" charset="2"/>
                  <a:buChar char="§"/>
                </a:pPr>
                <a:r>
                  <a:rPr lang="en-CA" dirty="0">
                    <a:latin typeface="Arial" pitchFamily="34" charset="0"/>
                    <a:cs typeface="Arial" pitchFamily="34" charset="0"/>
                  </a:rPr>
                  <a:t>Left and Right Main TRUs powered from respective Main AC </a:t>
                </a:r>
                <a:r>
                  <a:rPr lang="en-CA" dirty="0" smtClean="0">
                    <a:latin typeface="Arial" pitchFamily="34" charset="0"/>
                    <a:cs typeface="Arial" pitchFamily="34" charset="0"/>
                  </a:rPr>
                  <a:t>Bus.</a:t>
                </a:r>
                <a:endParaRPr lang="en-US" dirty="0">
                  <a:latin typeface="Arial" pitchFamily="34" charset="0"/>
                  <a:cs typeface="Arial" pitchFamily="34" charset="0"/>
                </a:endParaRPr>
              </a:p>
              <a:p>
                <a:pPr marL="285750" lvl="0" indent="-285750">
                  <a:buClr>
                    <a:srgbClr val="0051BA"/>
                  </a:buClr>
                  <a:buFont typeface="Wingdings" pitchFamily="2" charset="2"/>
                  <a:buChar char="§"/>
                </a:pPr>
                <a:r>
                  <a:rPr lang="en-CA" dirty="0">
                    <a:latin typeface="Arial" pitchFamily="34" charset="0"/>
                    <a:cs typeface="Arial" pitchFamily="34" charset="0"/>
                  </a:rPr>
                  <a:t>In case a Main AC Bus </a:t>
                </a:r>
                <a:r>
                  <a:rPr lang="en-CA" dirty="0" smtClean="0">
                    <a:latin typeface="Arial" pitchFamily="34" charset="0"/>
                    <a:cs typeface="Arial" pitchFamily="34" charset="0"/>
                  </a:rPr>
                  <a:t>fails, </a:t>
                </a:r>
                <a:r>
                  <a:rPr lang="en-CA" dirty="0">
                    <a:latin typeface="Arial" pitchFamily="34" charset="0"/>
                    <a:cs typeface="Arial" pitchFamily="34" charset="0"/>
                  </a:rPr>
                  <a:t>the respective Main TRU can be powered from opposite Main AC </a:t>
                </a:r>
                <a:r>
                  <a:rPr lang="en-CA" dirty="0" smtClean="0">
                    <a:latin typeface="Arial" pitchFamily="34" charset="0"/>
                    <a:cs typeface="Arial" pitchFamily="34" charset="0"/>
                  </a:rPr>
                  <a:t>Bus.</a:t>
                </a:r>
              </a:p>
              <a:p>
                <a:pPr marL="285750" lvl="0" indent="-285750">
                  <a:buClr>
                    <a:srgbClr val="0051BA"/>
                  </a:buClr>
                  <a:buFont typeface="Wingdings" pitchFamily="2" charset="2"/>
                  <a:buChar char="§"/>
                </a:pPr>
                <a:r>
                  <a:rPr lang="en-CA" dirty="0" smtClean="0">
                    <a:latin typeface="Arial" pitchFamily="34" charset="0"/>
                    <a:cs typeface="Arial" pitchFamily="34" charset="0"/>
                  </a:rPr>
                  <a:t>Transfer </a:t>
                </a:r>
                <a:r>
                  <a:rPr lang="en-CA" dirty="0">
                    <a:latin typeface="Arial" pitchFamily="34" charset="0"/>
                    <a:cs typeface="Arial" pitchFamily="34" charset="0"/>
                  </a:rPr>
                  <a:t>is </a:t>
                </a:r>
                <a:r>
                  <a:rPr lang="en-CA" u="sng" dirty="0">
                    <a:latin typeface="Arial" pitchFamily="34" charset="0"/>
                    <a:cs typeface="Arial" pitchFamily="34" charset="0"/>
                  </a:rPr>
                  <a:t>not</a:t>
                </a:r>
                <a:r>
                  <a:rPr lang="en-CA" dirty="0">
                    <a:latin typeface="Arial" pitchFamily="34" charset="0"/>
                    <a:cs typeface="Arial" pitchFamily="34" charset="0"/>
                  </a:rPr>
                  <a:t> </a:t>
                </a:r>
                <a:r>
                  <a:rPr lang="en-CA" dirty="0" smtClean="0">
                    <a:latin typeface="Arial" pitchFamily="34" charset="0"/>
                    <a:cs typeface="Arial" pitchFamily="34" charset="0"/>
                  </a:rPr>
                  <a:t>automatic; </a:t>
                </a:r>
                <a:r>
                  <a:rPr lang="en-CA" dirty="0">
                    <a:latin typeface="Arial" pitchFamily="34" charset="0"/>
                    <a:cs typeface="Arial" pitchFamily="34" charset="0"/>
                  </a:rPr>
                  <a:t>Crew needs to use respective Main TRU </a:t>
                </a:r>
                <a:r>
                  <a:rPr lang="en-CA" dirty="0" smtClean="0">
                    <a:latin typeface="Arial" pitchFamily="34" charset="0"/>
                    <a:cs typeface="Arial" pitchFamily="34" charset="0"/>
                  </a:rPr>
                  <a:t>Switch.</a:t>
                </a:r>
                <a:endParaRPr lang="en-US" dirty="0">
                  <a:latin typeface="Arial" pitchFamily="34" charset="0"/>
                  <a:cs typeface="Arial" pitchFamily="34" charset="0"/>
                </a:endParaRPr>
              </a:p>
            </p:txBody>
          </p:sp>
        </p:grpSp>
        <p:pic>
          <p:nvPicPr>
            <p:cNvPr id="29" name="Picture 3" descr="C:\Users\IBM_AD~1\AppData\Local\Temp\notes32C5CD\live_demo_v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9040" y="2498621"/>
              <a:ext cx="1447800" cy="3744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96432" y="2973526"/>
            <a:ext cx="8795167" cy="1861066"/>
            <a:chOff x="196432" y="2973526"/>
            <a:chExt cx="8795167" cy="1861066"/>
          </a:xfrm>
        </p:grpSpPr>
        <p:grpSp>
          <p:nvGrpSpPr>
            <p:cNvPr id="7" name="Group 6"/>
            <p:cNvGrpSpPr/>
            <p:nvPr/>
          </p:nvGrpSpPr>
          <p:grpSpPr>
            <a:xfrm>
              <a:off x="196432" y="2973526"/>
              <a:ext cx="8795167" cy="1754326"/>
              <a:chOff x="196432" y="2973526"/>
              <a:chExt cx="8795167" cy="1754326"/>
            </a:xfrm>
          </p:grpSpPr>
          <p:sp>
            <p:nvSpPr>
              <p:cNvPr id="19" name="TextBox 18"/>
              <p:cNvSpPr txBox="1"/>
              <p:nvPr/>
            </p:nvSpPr>
            <p:spPr>
              <a:xfrm>
                <a:off x="196432" y="3015227"/>
                <a:ext cx="2971800" cy="369332"/>
              </a:xfrm>
              <a:prstGeom prst="rect">
                <a:avLst/>
              </a:prstGeom>
              <a:noFill/>
            </p:spPr>
            <p:txBody>
              <a:bodyPr wrap="square" rtlCol="0">
                <a:spAutoFit/>
              </a:bodyPr>
              <a:lstStyle/>
              <a:p>
                <a:pPr algn="ctr"/>
                <a:r>
                  <a:rPr lang="en-US" b="1" dirty="0" smtClean="0">
                    <a:latin typeface="Arial" pitchFamily="34" charset="0"/>
                    <a:cs typeface="Arial" pitchFamily="34" charset="0"/>
                  </a:rPr>
                  <a:t>Essential TRU</a:t>
                </a:r>
                <a:endParaRPr lang="en-US" b="1" dirty="0">
                  <a:latin typeface="Arial" pitchFamily="34" charset="0"/>
                  <a:cs typeface="Arial" pitchFamily="34" charset="0"/>
                </a:endParaRPr>
              </a:p>
            </p:txBody>
          </p:sp>
          <p:sp>
            <p:nvSpPr>
              <p:cNvPr id="22" name="TextBox 21"/>
              <p:cNvSpPr txBox="1"/>
              <p:nvPr/>
            </p:nvSpPr>
            <p:spPr>
              <a:xfrm>
                <a:off x="2938822" y="2973526"/>
                <a:ext cx="6052777" cy="1754326"/>
              </a:xfrm>
              <a:prstGeom prst="rect">
                <a:avLst/>
              </a:prstGeom>
              <a:noFill/>
            </p:spPr>
            <p:txBody>
              <a:bodyPr wrap="square" rtlCol="0">
                <a:spAutoFit/>
              </a:bodyPr>
              <a:lstStyle/>
              <a:p>
                <a:pPr marL="285750" lvl="0" indent="-285750">
                  <a:buClr>
                    <a:srgbClr val="0051BA"/>
                  </a:buClr>
                  <a:buFont typeface="Wingdings" pitchFamily="2" charset="2"/>
                  <a:buChar char="§"/>
                </a:pPr>
                <a:r>
                  <a:rPr lang="en-CA" dirty="0">
                    <a:latin typeface="Arial" pitchFamily="34" charset="0"/>
                    <a:cs typeface="Arial" pitchFamily="34" charset="0"/>
                  </a:rPr>
                  <a:t>Left and Right Essential TRUs powered from respective Main AC </a:t>
                </a:r>
                <a:r>
                  <a:rPr lang="en-CA" dirty="0" smtClean="0">
                    <a:latin typeface="Arial" pitchFamily="34" charset="0"/>
                    <a:cs typeface="Arial" pitchFamily="34" charset="0"/>
                  </a:rPr>
                  <a:t>Bus.</a:t>
                </a:r>
              </a:p>
              <a:p>
                <a:pPr marL="285750" lvl="0" indent="-285750">
                  <a:buClr>
                    <a:srgbClr val="0051BA"/>
                  </a:buClr>
                  <a:buFont typeface="Wingdings" pitchFamily="2" charset="2"/>
                  <a:buChar char="§"/>
                </a:pPr>
                <a:r>
                  <a:rPr lang="en-CA" dirty="0">
                    <a:latin typeface="Arial" pitchFamily="34" charset="0"/>
                    <a:cs typeface="Arial" pitchFamily="34" charset="0"/>
                  </a:rPr>
                  <a:t>In case an Essential TRU </a:t>
                </a:r>
                <a:r>
                  <a:rPr lang="en-CA" dirty="0" smtClean="0">
                    <a:latin typeface="Arial" pitchFamily="34" charset="0"/>
                    <a:cs typeface="Arial" pitchFamily="34" charset="0"/>
                  </a:rPr>
                  <a:t>fails, </a:t>
                </a:r>
                <a:r>
                  <a:rPr lang="en-CA" dirty="0">
                    <a:latin typeface="Arial" pitchFamily="34" charset="0"/>
                    <a:cs typeface="Arial" pitchFamily="34" charset="0"/>
                  </a:rPr>
                  <a:t>the BPCUs will take </a:t>
                </a:r>
                <a:r>
                  <a:rPr lang="en-CA" dirty="0" smtClean="0">
                    <a:latin typeface="Arial" pitchFamily="34" charset="0"/>
                    <a:cs typeface="Arial" pitchFamily="34" charset="0"/>
                  </a:rPr>
                  <a:t>action.</a:t>
                </a:r>
              </a:p>
              <a:p>
                <a:pPr marL="285750" lvl="0" indent="-285750">
                  <a:buClr>
                    <a:srgbClr val="0051BA"/>
                  </a:buClr>
                  <a:buFont typeface="Wingdings" pitchFamily="2" charset="2"/>
                  <a:buChar char="§"/>
                </a:pPr>
                <a:r>
                  <a:rPr lang="en-CA" dirty="0">
                    <a:latin typeface="Arial" pitchFamily="34" charset="0"/>
                    <a:cs typeface="Arial" pitchFamily="34" charset="0"/>
                  </a:rPr>
                  <a:t>In case there is no TRU to power an Essential </a:t>
                </a:r>
                <a:r>
                  <a:rPr lang="en-CA" dirty="0" smtClean="0">
                    <a:latin typeface="Arial" pitchFamily="34" charset="0"/>
                    <a:cs typeface="Arial" pitchFamily="34" charset="0"/>
                  </a:rPr>
                  <a:t>Bus, </a:t>
                </a:r>
                <a:r>
                  <a:rPr lang="en-CA" dirty="0">
                    <a:latin typeface="Arial" pitchFamily="34" charset="0"/>
                    <a:cs typeface="Arial" pitchFamily="34" charset="0"/>
                  </a:rPr>
                  <a:t>the Main Batteries will be </a:t>
                </a:r>
                <a:r>
                  <a:rPr lang="en-CA" dirty="0" smtClean="0">
                    <a:latin typeface="Arial" pitchFamily="34" charset="0"/>
                    <a:cs typeface="Arial" pitchFamily="34" charset="0"/>
                  </a:rPr>
                  <a:t>used.</a:t>
                </a:r>
                <a:endParaRPr lang="en-US" dirty="0">
                  <a:latin typeface="Arial" pitchFamily="34" charset="0"/>
                  <a:cs typeface="Arial" pitchFamily="34" charset="0"/>
                </a:endParaRPr>
              </a:p>
            </p:txBody>
          </p:sp>
          <p:sp>
            <p:nvSpPr>
              <p:cNvPr id="24" name="Rectangle 23"/>
              <p:cNvSpPr/>
              <p:nvPr/>
            </p:nvSpPr>
            <p:spPr>
              <a:xfrm>
                <a:off x="762000" y="3430726"/>
                <a:ext cx="1960896"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pitchFamily="34" charset="0"/>
                    <a:cs typeface="Arial" pitchFamily="34" charset="0"/>
                  </a:rPr>
                  <a:t>Placeholder for image of Essential TRU</a:t>
                </a:r>
                <a:endParaRPr lang="en-US" sz="1600" dirty="0">
                  <a:latin typeface="Arial" pitchFamily="34" charset="0"/>
                  <a:cs typeface="Arial" pitchFamily="34" charset="0"/>
                </a:endParaRPr>
              </a:p>
            </p:txBody>
          </p:sp>
        </p:grpSp>
        <p:pic>
          <p:nvPicPr>
            <p:cNvPr id="30" name="Picture 3" descr="C:\Users\IBM_AD~1\AppData\Local\Temp\notes32C5CD\live_demo_v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368" y="4460160"/>
              <a:ext cx="1447800" cy="3744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04800" y="4649926"/>
            <a:ext cx="8686799" cy="1674674"/>
            <a:chOff x="304800" y="4649926"/>
            <a:chExt cx="8686799" cy="1674674"/>
          </a:xfrm>
        </p:grpSpPr>
        <p:grpSp>
          <p:nvGrpSpPr>
            <p:cNvPr id="11" name="Group 10"/>
            <p:cNvGrpSpPr/>
            <p:nvPr/>
          </p:nvGrpSpPr>
          <p:grpSpPr>
            <a:xfrm>
              <a:off x="304800" y="4649926"/>
              <a:ext cx="8686799" cy="1446074"/>
              <a:chOff x="304800" y="4649926"/>
              <a:chExt cx="8686799" cy="1446074"/>
            </a:xfrm>
          </p:grpSpPr>
          <p:sp>
            <p:nvSpPr>
              <p:cNvPr id="20" name="TextBox 19"/>
              <p:cNvSpPr txBox="1"/>
              <p:nvPr/>
            </p:nvSpPr>
            <p:spPr>
              <a:xfrm>
                <a:off x="304800" y="4649926"/>
                <a:ext cx="2971800" cy="369332"/>
              </a:xfrm>
              <a:prstGeom prst="rect">
                <a:avLst/>
              </a:prstGeom>
              <a:noFill/>
            </p:spPr>
            <p:txBody>
              <a:bodyPr wrap="square" rtlCol="0">
                <a:spAutoFit/>
              </a:bodyPr>
              <a:lstStyle/>
              <a:p>
                <a:pPr algn="ctr"/>
                <a:r>
                  <a:rPr lang="en-US" b="1" dirty="0" smtClean="0">
                    <a:latin typeface="Arial" pitchFamily="34" charset="0"/>
                    <a:cs typeface="Arial" pitchFamily="34" charset="0"/>
                  </a:rPr>
                  <a:t>Auxiliary TRU</a:t>
                </a:r>
                <a:endParaRPr lang="en-US" b="1" dirty="0">
                  <a:latin typeface="Arial" pitchFamily="34" charset="0"/>
                  <a:cs typeface="Arial" pitchFamily="34" charset="0"/>
                </a:endParaRPr>
              </a:p>
            </p:txBody>
          </p:sp>
          <p:sp>
            <p:nvSpPr>
              <p:cNvPr id="23" name="TextBox 22"/>
              <p:cNvSpPr txBox="1"/>
              <p:nvPr/>
            </p:nvSpPr>
            <p:spPr>
              <a:xfrm>
                <a:off x="2925607" y="5020270"/>
                <a:ext cx="6065992" cy="923330"/>
              </a:xfrm>
              <a:prstGeom prst="rect">
                <a:avLst/>
              </a:prstGeom>
              <a:noFill/>
            </p:spPr>
            <p:txBody>
              <a:bodyPr wrap="square" rtlCol="0">
                <a:spAutoFit/>
              </a:bodyPr>
              <a:lstStyle/>
              <a:p>
                <a:pPr marL="285750" indent="-285750">
                  <a:buClr>
                    <a:srgbClr val="0051BA"/>
                  </a:buClr>
                  <a:buFont typeface="Wingdings" pitchFamily="2" charset="2"/>
                  <a:buChar char="§"/>
                </a:pPr>
                <a:r>
                  <a:rPr lang="en-CA" dirty="0">
                    <a:latin typeface="Arial" pitchFamily="34" charset="0"/>
                    <a:cs typeface="Arial" pitchFamily="34" charset="0"/>
                  </a:rPr>
                  <a:t>Auxiliary TRU normally powered by Left Main AC </a:t>
                </a:r>
                <a:r>
                  <a:rPr lang="en-CA" dirty="0" smtClean="0">
                    <a:latin typeface="Arial" pitchFamily="34" charset="0"/>
                    <a:cs typeface="Arial" pitchFamily="34" charset="0"/>
                  </a:rPr>
                  <a:t>Bus.</a:t>
                </a:r>
              </a:p>
              <a:p>
                <a:pPr marL="285750" indent="-285750">
                  <a:buClr>
                    <a:srgbClr val="0051BA"/>
                  </a:buClr>
                  <a:buFont typeface="Wingdings" pitchFamily="2" charset="2"/>
                  <a:buChar char="§"/>
                </a:pPr>
                <a:r>
                  <a:rPr lang="en-CA" dirty="0" smtClean="0">
                    <a:latin typeface="Arial" pitchFamily="34" charset="0"/>
                    <a:cs typeface="Arial" pitchFamily="34" charset="0"/>
                  </a:rPr>
                  <a:t>Auxiliary </a:t>
                </a:r>
                <a:r>
                  <a:rPr lang="en-CA" dirty="0">
                    <a:latin typeface="Arial" pitchFamily="34" charset="0"/>
                    <a:cs typeface="Arial" pitchFamily="34" charset="0"/>
                  </a:rPr>
                  <a:t>TRU can power only </a:t>
                </a:r>
                <a:r>
                  <a:rPr lang="en-CA" dirty="0" smtClean="0">
                    <a:latin typeface="Arial" pitchFamily="34" charset="0"/>
                    <a:cs typeface="Arial" pitchFamily="34" charset="0"/>
                  </a:rPr>
                  <a:t>one </a:t>
                </a:r>
                <a:r>
                  <a:rPr lang="en-CA" dirty="0">
                    <a:latin typeface="Arial" pitchFamily="34" charset="0"/>
                    <a:cs typeface="Arial" pitchFamily="34" charset="0"/>
                  </a:rPr>
                  <a:t>bus at a time, Priority: </a:t>
                </a:r>
                <a:r>
                  <a:rPr lang="en-CA" dirty="0" smtClean="0">
                    <a:latin typeface="Arial" pitchFamily="34" charset="0"/>
                    <a:cs typeface="Arial" pitchFamily="34" charset="0"/>
                  </a:rPr>
                  <a:t>Essential </a:t>
                </a:r>
                <a:r>
                  <a:rPr lang="en-CA" dirty="0">
                    <a:latin typeface="Arial" pitchFamily="34" charset="0"/>
                    <a:cs typeface="Arial" pitchFamily="34" charset="0"/>
                  </a:rPr>
                  <a:t>over </a:t>
                </a:r>
                <a:r>
                  <a:rPr lang="en-CA" dirty="0" smtClean="0">
                    <a:latin typeface="Arial" pitchFamily="34" charset="0"/>
                    <a:cs typeface="Arial" pitchFamily="34" charset="0"/>
                  </a:rPr>
                  <a:t>Main and Left </a:t>
                </a:r>
                <a:r>
                  <a:rPr lang="en-CA" dirty="0">
                    <a:latin typeface="Arial" pitchFamily="34" charset="0"/>
                    <a:cs typeface="Arial" pitchFamily="34" charset="0"/>
                  </a:rPr>
                  <a:t>over </a:t>
                </a:r>
                <a:r>
                  <a:rPr lang="en-CA" dirty="0" smtClean="0">
                    <a:latin typeface="Arial" pitchFamily="34" charset="0"/>
                    <a:cs typeface="Arial" pitchFamily="34" charset="0"/>
                  </a:rPr>
                  <a:t>Right.</a:t>
                </a:r>
                <a:endParaRPr lang="en-US" dirty="0">
                  <a:latin typeface="Arial" pitchFamily="34" charset="0"/>
                  <a:cs typeface="Arial" pitchFamily="34" charset="0"/>
                </a:endParaRPr>
              </a:p>
            </p:txBody>
          </p:sp>
          <p:sp>
            <p:nvSpPr>
              <p:cNvPr id="25" name="Rectangle 24"/>
              <p:cNvSpPr/>
              <p:nvPr/>
            </p:nvSpPr>
            <p:spPr>
              <a:xfrm>
                <a:off x="762000" y="5105400"/>
                <a:ext cx="1960896"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pitchFamily="34" charset="0"/>
                    <a:cs typeface="Arial" pitchFamily="34" charset="0"/>
                  </a:rPr>
                  <a:t>Placeholder for image of Auxiliary TRU</a:t>
                </a:r>
                <a:endParaRPr lang="en-US" sz="1600" dirty="0">
                  <a:latin typeface="Arial" pitchFamily="34" charset="0"/>
                  <a:cs typeface="Arial" pitchFamily="34" charset="0"/>
                </a:endParaRPr>
              </a:p>
            </p:txBody>
          </p:sp>
        </p:grpSp>
        <p:pic>
          <p:nvPicPr>
            <p:cNvPr id="31" name="Picture 3" descr="C:\Users\IBM_AD~1\AppData\Local\Temp\notes32C5CD\live_demo_v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950168"/>
              <a:ext cx="1447800" cy="3744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438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smtClean="0"/>
              <a:t>ATA 24</a:t>
            </a:r>
            <a:endParaRPr lang="en-US" dirty="0"/>
          </a:p>
        </p:txBody>
      </p:sp>
      <p:sp>
        <p:nvSpPr>
          <p:cNvPr id="8" name="Footer Placeholder 7"/>
          <p:cNvSpPr>
            <a:spLocks noGrp="1"/>
          </p:cNvSpPr>
          <p:nvPr>
            <p:ph type="ftr" sz="quarter" idx="11"/>
          </p:nvPr>
        </p:nvSpPr>
        <p:spPr/>
        <p:txBody>
          <a:bodyPr/>
          <a:lstStyle/>
          <a:p>
            <a:r>
              <a:rPr lang="en-US" dirty="0" smtClean="0"/>
              <a:t>© CAE 2015</a:t>
            </a:r>
            <a:endParaRPr lang="en-US" dirty="0"/>
          </a:p>
        </p:txBody>
      </p:sp>
      <p:sp>
        <p:nvSpPr>
          <p:cNvPr id="9" name="Slide Number Placeholder 8"/>
          <p:cNvSpPr>
            <a:spLocks noGrp="1"/>
          </p:cNvSpPr>
          <p:nvPr>
            <p:ph type="sldNum" sz="quarter" idx="12"/>
          </p:nvPr>
        </p:nvSpPr>
        <p:spPr/>
        <p:txBody>
          <a:bodyPr/>
          <a:lstStyle/>
          <a:p>
            <a:fld id="{9B616938-3057-45D1-A71D-FDDC21D75515}" type="slidenum">
              <a:rPr lang="en-US" smtClean="0"/>
              <a:t>13</a:t>
            </a:fld>
            <a:endParaRPr lang="en-US" dirty="0"/>
          </a:p>
        </p:txBody>
      </p:sp>
      <p:sp>
        <p:nvSpPr>
          <p:cNvPr id="21" name="Title 1"/>
          <p:cNvSpPr txBox="1">
            <a:spLocks/>
          </p:cNvSpPr>
          <p:nvPr/>
        </p:nvSpPr>
        <p:spPr>
          <a:xfrm>
            <a:off x="304800" y="274638"/>
            <a:ext cx="7446335" cy="715962"/>
          </a:xfrm>
          <a:prstGeom prst="rect">
            <a:avLst/>
          </a:prstGeom>
        </p:spPr>
        <p:txBody>
          <a:bodyPr>
            <a:normAutofit fontScale="92500" lnSpcReduction="10000"/>
          </a:bodyPr>
          <a:lstStyle>
            <a:lvl1pPr algn="l" defTabSz="914400" rtl="0" eaLnBrk="1" latinLnBrk="0" hangingPunct="1">
              <a:spcBef>
                <a:spcPct val="0"/>
              </a:spcBef>
              <a:buNone/>
              <a:defRPr sz="2400" kern="1200" baseline="0">
                <a:solidFill>
                  <a:srgbClr val="0051BA"/>
                </a:solidFill>
                <a:latin typeface="Arial" pitchFamily="34" charset="0"/>
                <a:ea typeface="+mj-ea"/>
                <a:cs typeface="Arial" pitchFamily="34" charset="0"/>
              </a:defRPr>
            </a:lvl1pPr>
          </a:lstStyle>
          <a:p>
            <a:r>
              <a:rPr lang="en-US" b="1" dirty="0"/>
              <a:t>TRUs activate when there is a loss of power to the main AC </a:t>
            </a:r>
            <a:r>
              <a:rPr lang="en-US" b="1" dirty="0" smtClean="0"/>
              <a:t>Bus</a:t>
            </a:r>
            <a:r>
              <a:rPr lang="en-US" b="1" dirty="0"/>
              <a:t>, or when AC </a:t>
            </a:r>
            <a:r>
              <a:rPr lang="en-US" b="1" dirty="0" smtClean="0"/>
              <a:t>Power </a:t>
            </a:r>
            <a:r>
              <a:rPr lang="en-US" b="1" dirty="0"/>
              <a:t>is lost completely</a:t>
            </a:r>
            <a:endParaRPr lang="en-US" sz="2200" b="1" dirty="0"/>
          </a:p>
          <a:p>
            <a:endParaRPr lang="en-US" sz="2200" b="1" dirty="0">
              <a:solidFill>
                <a:srgbClr val="FF0000"/>
              </a:solidFill>
            </a:endParaRPr>
          </a:p>
        </p:txBody>
      </p:sp>
      <p:sp>
        <p:nvSpPr>
          <p:cNvPr id="28" name="Text Placeholder 2"/>
          <p:cNvSpPr>
            <a:spLocks noGrp="1"/>
          </p:cNvSpPr>
          <p:nvPr>
            <p:ph type="body" idx="4294967295"/>
          </p:nvPr>
        </p:nvSpPr>
        <p:spPr>
          <a:xfrm>
            <a:off x="457200" y="1535113"/>
            <a:ext cx="4040188" cy="446087"/>
          </a:xfrm>
          <a:prstGeom prst="rect">
            <a:avLst/>
          </a:prstGeom>
          <a:solidFill>
            <a:srgbClr val="8C8A87"/>
          </a:solidFill>
        </p:spPr>
        <p:txBody>
          <a:bodyPr>
            <a:normAutofit/>
          </a:bodyPr>
          <a:lstStyle/>
          <a:p>
            <a:pPr marL="0" indent="0">
              <a:buNone/>
            </a:pPr>
            <a:r>
              <a:rPr lang="en-US" sz="2000" b="1" dirty="0" smtClean="0">
                <a:solidFill>
                  <a:schemeClr val="bg1"/>
                </a:solidFill>
                <a:latin typeface="Arial" pitchFamily="34" charset="0"/>
                <a:cs typeface="Arial" pitchFamily="34" charset="0"/>
              </a:rPr>
              <a:t>Loss of a single Main AC Bus:</a:t>
            </a:r>
            <a:endParaRPr lang="en-US" sz="2000" b="1" dirty="0">
              <a:solidFill>
                <a:schemeClr val="bg1"/>
              </a:solidFill>
              <a:latin typeface="Arial" pitchFamily="34" charset="0"/>
              <a:cs typeface="Arial" pitchFamily="34" charset="0"/>
            </a:endParaRPr>
          </a:p>
        </p:txBody>
      </p:sp>
      <p:sp>
        <p:nvSpPr>
          <p:cNvPr id="29" name="Content Placeholder 3"/>
          <p:cNvSpPr txBox="1">
            <a:spLocks/>
          </p:cNvSpPr>
          <p:nvPr/>
        </p:nvSpPr>
        <p:spPr>
          <a:xfrm>
            <a:off x="457200" y="1981200"/>
            <a:ext cx="4040188" cy="3951288"/>
          </a:xfrm>
          <a:prstGeom prst="rect">
            <a:avLst/>
          </a:prstGeom>
        </p:spPr>
        <p:txBody>
          <a:bodyPr/>
          <a:lstStyle>
            <a:lvl1pPr marL="342900" indent="-342900" algn="l" defTabSz="914400" rtl="0" eaLnBrk="1" latinLnBrk="0" hangingPunct="1">
              <a:spcBef>
                <a:spcPct val="20000"/>
              </a:spcBef>
              <a:buClr>
                <a:srgbClr val="0051BA"/>
              </a:buClr>
              <a:buFont typeface="Wingdings" pitchFamily="2" charset="2"/>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8C8A87"/>
              </a:buClr>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171450"/>
            <a:r>
              <a:rPr lang="en-CA" dirty="0" smtClean="0"/>
              <a:t>Both respective Main and Essential TRUs fail.</a:t>
            </a:r>
            <a:endParaRPr lang="en-US" dirty="0" smtClean="0"/>
          </a:p>
          <a:p>
            <a:pPr marL="228600" indent="-171450"/>
            <a:r>
              <a:rPr lang="en-CA" dirty="0" smtClean="0"/>
              <a:t>Associated Main DC Bus is lost until manually recovered.</a:t>
            </a:r>
            <a:endParaRPr lang="en-US" dirty="0" smtClean="0"/>
          </a:p>
          <a:p>
            <a:pPr marL="228600" indent="-171450"/>
            <a:r>
              <a:rPr lang="en-CA" dirty="0" smtClean="0"/>
              <a:t>Associated Essential DC Bus will be powered by Auxiliary TRU.</a:t>
            </a:r>
            <a:endParaRPr lang="en-US" dirty="0" smtClean="0"/>
          </a:p>
          <a:p>
            <a:endParaRPr lang="en-US" dirty="0"/>
          </a:p>
        </p:txBody>
      </p:sp>
      <p:sp>
        <p:nvSpPr>
          <p:cNvPr id="30" name="Text Placeholder 4"/>
          <p:cNvSpPr>
            <a:spLocks noGrp="1"/>
          </p:cNvSpPr>
          <p:nvPr>
            <p:ph type="body" sz="quarter" idx="4294967295"/>
          </p:nvPr>
        </p:nvSpPr>
        <p:spPr>
          <a:xfrm>
            <a:off x="4645025" y="1535113"/>
            <a:ext cx="4041775" cy="446087"/>
          </a:xfrm>
          <a:prstGeom prst="rect">
            <a:avLst/>
          </a:prstGeom>
          <a:solidFill>
            <a:srgbClr val="8C8A87"/>
          </a:solidFill>
          <a:ln>
            <a:noFill/>
          </a:ln>
        </p:spPr>
        <p:txBody>
          <a:bodyPr>
            <a:normAutofit/>
          </a:bodyPr>
          <a:lstStyle/>
          <a:p>
            <a:pPr marL="0" indent="0">
              <a:buNone/>
            </a:pPr>
            <a:r>
              <a:rPr lang="en-US" sz="2000" b="1" dirty="0" smtClean="0">
                <a:solidFill>
                  <a:schemeClr val="bg1"/>
                </a:solidFill>
                <a:latin typeface="Arial" pitchFamily="34" charset="0"/>
                <a:cs typeface="Arial" pitchFamily="34" charset="0"/>
              </a:rPr>
              <a:t>Loss of all AC Power:</a:t>
            </a:r>
            <a:endParaRPr lang="en-US" sz="2000" b="1" dirty="0">
              <a:solidFill>
                <a:schemeClr val="bg1"/>
              </a:solidFill>
              <a:latin typeface="Arial" pitchFamily="34" charset="0"/>
              <a:cs typeface="Arial" pitchFamily="34" charset="0"/>
            </a:endParaRPr>
          </a:p>
        </p:txBody>
      </p:sp>
      <p:sp>
        <p:nvSpPr>
          <p:cNvPr id="31" name="Content Placeholder 10"/>
          <p:cNvSpPr txBox="1">
            <a:spLocks/>
          </p:cNvSpPr>
          <p:nvPr/>
        </p:nvSpPr>
        <p:spPr>
          <a:xfrm>
            <a:off x="4645025" y="1981200"/>
            <a:ext cx="4041775" cy="3951288"/>
          </a:xfrm>
          <a:prstGeom prst="rect">
            <a:avLst/>
          </a:prstGeom>
        </p:spPr>
        <p:txBody>
          <a:bodyPr>
            <a:normAutofit/>
          </a:bodyPr>
          <a:lstStyle>
            <a:lvl1pPr marL="342900" indent="-342900" algn="l" defTabSz="914400" rtl="0" eaLnBrk="1" latinLnBrk="0" hangingPunct="1">
              <a:spcBef>
                <a:spcPct val="20000"/>
              </a:spcBef>
              <a:buClr>
                <a:srgbClr val="0051BA"/>
              </a:buClr>
              <a:buFont typeface="Wingdings" pitchFamily="2" charset="2"/>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8C8A87"/>
              </a:buClr>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171450"/>
            <a:r>
              <a:rPr lang="en-CA" dirty="0" smtClean="0"/>
              <a:t>Essential Buses initially powered from Main Batteries</a:t>
            </a:r>
            <a:endParaRPr lang="en-US" dirty="0" smtClean="0"/>
          </a:p>
          <a:p>
            <a:pPr lvl="1">
              <a:buFont typeface="Arial" pitchFamily="34" charset="0"/>
              <a:buChar char="̶"/>
            </a:pPr>
            <a:r>
              <a:rPr lang="en-CA" sz="1800" dirty="0" smtClean="0"/>
              <a:t>When RAT is deployed, both Essential TRUs will be powered again directly from the RAT.</a:t>
            </a:r>
            <a:endParaRPr lang="en-US" sz="1800" dirty="0" smtClean="0"/>
          </a:p>
          <a:p>
            <a:pPr lvl="1">
              <a:buFont typeface="Arial" pitchFamily="34" charset="0"/>
              <a:buChar char="̶"/>
            </a:pPr>
            <a:r>
              <a:rPr lang="en-CA" sz="1800" dirty="0" smtClean="0"/>
              <a:t>Main Batteries will not be required anymore.</a:t>
            </a:r>
            <a:endParaRPr lang="en-CA" sz="1800" b="1" dirty="0" smtClean="0"/>
          </a:p>
          <a:p>
            <a:endParaRPr lang="en-US" dirty="0"/>
          </a:p>
        </p:txBody>
      </p:sp>
      <p:grpSp>
        <p:nvGrpSpPr>
          <p:cNvPr id="14" name="Group 13"/>
          <p:cNvGrpSpPr/>
          <p:nvPr/>
        </p:nvGrpSpPr>
        <p:grpSpPr>
          <a:xfrm>
            <a:off x="-1" y="5476"/>
            <a:ext cx="4876801" cy="164646"/>
            <a:chOff x="-1" y="5474"/>
            <a:chExt cx="8800072" cy="220969"/>
          </a:xfrm>
        </p:grpSpPr>
        <p:sp>
          <p:nvSpPr>
            <p:cNvPr id="19" name="Pentagon 18"/>
            <p:cNvSpPr/>
            <p:nvPr/>
          </p:nvSpPr>
          <p:spPr>
            <a:xfrm>
              <a:off x="-1" y="5474"/>
              <a:ext cx="2944368" cy="21945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900" b="1" dirty="0" smtClean="0">
                  <a:latin typeface="Arial" pitchFamily="34" charset="0"/>
                  <a:cs typeface="Arial" pitchFamily="34" charset="0"/>
                </a:rPr>
                <a:t>General</a:t>
              </a:r>
              <a:endParaRPr lang="en-US" sz="900" dirty="0"/>
            </a:p>
          </p:txBody>
        </p:sp>
        <p:sp>
          <p:nvSpPr>
            <p:cNvPr id="20" name="Chevron 19"/>
            <p:cNvSpPr/>
            <p:nvPr/>
          </p:nvSpPr>
          <p:spPr>
            <a:xfrm>
              <a:off x="2924628" y="5474"/>
              <a:ext cx="2944368" cy="219682"/>
            </a:xfrm>
            <a:prstGeom prst="chevron">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pitchFamily="34" charset="0"/>
                  <a:cs typeface="Arial" pitchFamily="34" charset="0"/>
                </a:rPr>
                <a:t>System Description</a:t>
              </a:r>
              <a:endParaRPr lang="en-US" sz="900" b="1" dirty="0">
                <a:latin typeface="Arial" pitchFamily="34" charset="0"/>
                <a:cs typeface="Arial" pitchFamily="34" charset="0"/>
              </a:endParaRPr>
            </a:p>
          </p:txBody>
        </p:sp>
        <p:sp>
          <p:nvSpPr>
            <p:cNvPr id="22" name="Chevron 21"/>
            <p:cNvSpPr/>
            <p:nvPr/>
          </p:nvSpPr>
          <p:spPr>
            <a:xfrm>
              <a:off x="5855703" y="6761"/>
              <a:ext cx="2944368" cy="219682"/>
            </a:xfrm>
            <a:prstGeom prst="chevron">
              <a:avLst/>
            </a:prstGeom>
            <a:solidFill>
              <a:srgbClr val="0051BA"/>
            </a:solidFill>
            <a:ln>
              <a:solidFill>
                <a:srgbClr val="005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latin typeface="Arial" pitchFamily="34" charset="0"/>
                  <a:cs typeface="Arial" pitchFamily="34" charset="0"/>
                </a:rPr>
                <a:t>DC Power</a:t>
              </a:r>
              <a:endParaRPr lang="en-US" sz="900" dirty="0">
                <a:solidFill>
                  <a:schemeClr val="tx1"/>
                </a:solidFill>
              </a:endParaRPr>
            </a:p>
          </p:txBody>
        </p:sp>
      </p:grpSp>
    </p:spTree>
    <p:extLst>
      <p:ext uri="{BB962C8B-B14F-4D97-AF65-F5344CB8AC3E}">
        <p14:creationId xmlns:p14="http://schemas.microsoft.com/office/powerpoint/2010/main" val="349294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3" presetClass="emph" presetSubtype="1" grpId="0" nodeType="withEffect">
                                  <p:stCondLst>
                                    <p:cond delay="0"/>
                                  </p:stCondLst>
                                  <p:childTnLst>
                                    <p:set>
                                      <p:cBhvr override="childStyle">
                                        <p:cTn id="12" dur="indefinite"/>
                                        <p:tgtEl>
                                          <p:spTgt spid="28">
                                            <p:txEl>
                                              <p:pRg st="0" end="0"/>
                                            </p:txEl>
                                          </p:spTgt>
                                        </p:tgtEl>
                                        <p:attrNameLst>
                                          <p:attrName>style.color</p:attrName>
                                        </p:attrNameLst>
                                      </p:cBhvr>
                                      <p:to>
                                        <p:clrVal>
                                          <a:srgbClr val="C0C0C0"/>
                                        </p:clrVal>
                                      </p:to>
                                    </p:set>
                                  </p:childTnLst>
                                </p:cTn>
                              </p:par>
                              <p:par>
                                <p:cTn id="13" presetID="3" presetClass="emph" presetSubtype="1" grpId="0" nodeType="withEffect">
                                  <p:stCondLst>
                                    <p:cond delay="0"/>
                                  </p:stCondLst>
                                  <p:childTnLst>
                                    <p:set>
                                      <p:cBhvr override="childStyle">
                                        <p:cTn id="14" dur="indefinite"/>
                                        <p:tgtEl>
                                          <p:spTgt spid="29"/>
                                        </p:tgtEl>
                                        <p:attrNameLst>
                                          <p:attrName>style.color</p:attrName>
                                        </p:attrNameLst>
                                      </p:cBhvr>
                                      <p:to>
                                        <p:clrVal>
                                          <a:srgbClr val="C0C0C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p:bldP spid="30" grpId="0" uiExpand="1" build="p"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smtClean="0"/>
              <a:t>ATA 24</a:t>
            </a:r>
            <a:endParaRPr lang="en-US" dirty="0"/>
          </a:p>
        </p:txBody>
      </p:sp>
      <p:sp>
        <p:nvSpPr>
          <p:cNvPr id="5" name="Footer Placeholder 4"/>
          <p:cNvSpPr>
            <a:spLocks noGrp="1"/>
          </p:cNvSpPr>
          <p:nvPr>
            <p:ph type="ftr" sz="quarter" idx="11"/>
          </p:nvPr>
        </p:nvSpPr>
        <p:spPr/>
        <p:txBody>
          <a:bodyPr/>
          <a:lstStyle/>
          <a:p>
            <a:r>
              <a:rPr lang="en-US" dirty="0" smtClean="0"/>
              <a:t>© CAE 2015</a:t>
            </a:r>
            <a:endParaRPr lang="en-US" dirty="0"/>
          </a:p>
        </p:txBody>
      </p:sp>
      <p:sp>
        <p:nvSpPr>
          <p:cNvPr id="6" name="Slide Number Placeholder 5"/>
          <p:cNvSpPr>
            <a:spLocks noGrp="1"/>
          </p:cNvSpPr>
          <p:nvPr>
            <p:ph type="sldNum" sz="quarter" idx="12"/>
          </p:nvPr>
        </p:nvSpPr>
        <p:spPr/>
        <p:txBody>
          <a:bodyPr/>
          <a:lstStyle/>
          <a:p>
            <a:fld id="{9B616938-3057-45D1-A71D-FDDC21D75515}" type="slidenum">
              <a:rPr lang="en-US" smtClean="0"/>
              <a:t>14</a:t>
            </a:fld>
            <a:endParaRPr lang="en-US" dirty="0"/>
          </a:p>
        </p:txBody>
      </p:sp>
      <p:sp>
        <p:nvSpPr>
          <p:cNvPr id="8" name="Content Placeholder 2"/>
          <p:cNvSpPr txBox="1">
            <a:spLocks/>
          </p:cNvSpPr>
          <p:nvPr/>
        </p:nvSpPr>
        <p:spPr>
          <a:xfrm>
            <a:off x="1752600" y="1219200"/>
            <a:ext cx="6858000" cy="4525963"/>
          </a:xfrm>
          <a:prstGeom prst="rect">
            <a:avLst/>
          </a:prstGeom>
        </p:spPr>
        <p:txBody>
          <a:bodyPr>
            <a:normAutofit/>
          </a:bodyPr>
          <a:lstStyle>
            <a:lvl1pPr marL="342900" indent="-342900" algn="l" defTabSz="914400" rtl="0" eaLnBrk="1" latinLnBrk="0" hangingPunct="1">
              <a:spcBef>
                <a:spcPct val="20000"/>
              </a:spcBef>
              <a:buClr>
                <a:srgbClr val="0051BA"/>
              </a:buClr>
              <a:buFont typeface="Wingdings" pitchFamily="2" charset="2"/>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8C8A87"/>
              </a:buClr>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dirty="0" smtClean="0"/>
              <a:t>Which part of the Electrical System schematic is highlighted in this image?</a:t>
            </a:r>
          </a:p>
          <a:p>
            <a:pPr marL="0" indent="0">
              <a:buFont typeface="Wingdings" pitchFamily="2" charset="2"/>
              <a:buNone/>
            </a:pPr>
            <a:endParaRPr lang="en-US" dirty="0"/>
          </a:p>
          <a:p>
            <a:pPr>
              <a:buFont typeface="+mj-lt"/>
              <a:buAutoNum type="alphaUcPeriod"/>
            </a:pPr>
            <a:r>
              <a:rPr lang="en-US" dirty="0" smtClean="0"/>
              <a:t>Main DC Buses</a:t>
            </a:r>
          </a:p>
          <a:p>
            <a:pPr>
              <a:buFont typeface="+mj-lt"/>
              <a:buAutoNum type="alphaUcPeriod"/>
            </a:pPr>
            <a:r>
              <a:rPr lang="en-US" dirty="0" smtClean="0"/>
              <a:t>AC Buses</a:t>
            </a:r>
          </a:p>
          <a:p>
            <a:pPr>
              <a:buFont typeface="+mj-lt"/>
              <a:buAutoNum type="alphaUcPeriod"/>
            </a:pPr>
            <a:r>
              <a:rPr lang="en-US" dirty="0" smtClean="0"/>
              <a:t>Power Sources</a:t>
            </a:r>
          </a:p>
          <a:p>
            <a:pPr>
              <a:buFont typeface="+mj-lt"/>
              <a:buAutoNum type="alphaUcPeriod"/>
            </a:pPr>
            <a:r>
              <a:rPr lang="en-US" dirty="0" smtClean="0"/>
              <a:t>Auxiliary Buses </a:t>
            </a:r>
          </a:p>
          <a:p>
            <a:pPr marL="0" indent="0">
              <a:buFont typeface="Wingdings" pitchFamily="2" charset="2"/>
              <a:buNone/>
            </a:pPr>
            <a:endParaRPr lang="en-US" dirty="0" smtClean="0"/>
          </a:p>
        </p:txBody>
      </p:sp>
      <p:pic>
        <p:nvPicPr>
          <p:cNvPr id="10" name="Picture 2" descr="Electrical Diagram PTM fig 1  24_10"/>
          <p:cNvPicPr>
            <a:picLocks noChangeAspect="1" noChangeArrowheads="1"/>
          </p:cNvPicPr>
          <p:nvPr/>
        </p:nvPicPr>
        <p:blipFill rotWithShape="1">
          <a:blip r:embed="rId3">
            <a:extLst>
              <a:ext uri="{28A0092B-C50C-407E-A947-70E740481C1C}">
                <a14:useLocalDpi xmlns:a14="http://schemas.microsoft.com/office/drawing/2010/main" val="0"/>
              </a:ext>
            </a:extLst>
          </a:blip>
          <a:srcRect t="4589"/>
          <a:stretch/>
        </p:blipFill>
        <p:spPr bwMode="auto">
          <a:xfrm>
            <a:off x="3974921" y="2144206"/>
            <a:ext cx="5001439" cy="360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343400" y="2667000"/>
            <a:ext cx="4267200" cy="2590800"/>
          </a:xfrm>
          <a:prstGeom prst="rect">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7070" y="2028825"/>
            <a:ext cx="3577139"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87070" y="1996144"/>
            <a:ext cx="3606136" cy="670856"/>
          </a:xfrm>
          <a:prstGeom prst="rect">
            <a:avLst/>
          </a:prstGeom>
          <a:noFill/>
          <a:ln w="28575">
            <a:solidFill>
              <a:srgbClr val="005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395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8">
                                            <p:txEl>
                                              <p:pRg st="4" end="4"/>
                                            </p:txEl>
                                          </p:spTgt>
                                        </p:tgtEl>
                                        <p:attrNameLst>
                                          <p:attrName>style.color</p:attrName>
                                        </p:attrNameLst>
                                      </p:cBhvr>
                                      <p:to>
                                        <a:srgbClr val="0051BA"/>
                                      </p:to>
                                    </p:animClr>
                                    <p:animClr clrSpc="rgb" dir="cw">
                                      <p:cBhvr>
                                        <p:cTn id="7" dur="500" fill="hold"/>
                                        <p:tgtEl>
                                          <p:spTgt spid="8">
                                            <p:txEl>
                                              <p:pRg st="4" end="4"/>
                                            </p:txEl>
                                          </p:spTgt>
                                        </p:tgtEl>
                                        <p:attrNameLst>
                                          <p:attrName>fillcolor</p:attrName>
                                        </p:attrNameLst>
                                      </p:cBhvr>
                                      <p:to>
                                        <a:srgbClr val="0051BA"/>
                                      </p:to>
                                    </p:animClr>
                                    <p:set>
                                      <p:cBhvr>
                                        <p:cTn id="8" dur="500" fill="hold"/>
                                        <p:tgtEl>
                                          <p:spTgt spid="8">
                                            <p:txEl>
                                              <p:pRg st="4" end="4"/>
                                            </p:txEl>
                                          </p:spTgt>
                                        </p:tgtEl>
                                        <p:attrNameLst>
                                          <p:attrName>fill.type</p:attrName>
                                        </p:attrNameLst>
                                      </p:cBhvr>
                                      <p:to>
                                        <p:strVal val="solid"/>
                                      </p:to>
                                    </p:set>
                                    <p:set>
                                      <p:cBhvr>
                                        <p:cTn id="9" dur="500" fill="hold"/>
                                        <p:tgtEl>
                                          <p:spTgt spid="8">
                                            <p:txEl>
                                              <p:pRg st="4" end="4"/>
                                            </p:txEl>
                                          </p:spTgt>
                                        </p:tgtEl>
                                        <p:attrNameLst>
                                          <p:attrName>fill.on</p:attrName>
                                        </p:attrNameLst>
                                      </p:cBhvr>
                                      <p:to>
                                        <p:strVal val="true"/>
                                      </p:to>
                                    </p:set>
                                  </p:childTnLst>
                                </p:cTn>
                              </p:par>
                              <p:par>
                                <p:cTn id="10" presetID="15" presetClass="emph" presetSubtype="0" nodeType="withEffect">
                                  <p:stCondLst>
                                    <p:cond delay="0"/>
                                  </p:stCondLst>
                                  <p:childTnLst>
                                    <p:set>
                                      <p:cBhvr override="childStyle">
                                        <p:cTn id="11" dur="indefinite"/>
                                        <p:tgtEl>
                                          <p:spTgt spid="8">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smtClean="0"/>
              <a:t>ATA 24</a:t>
            </a:r>
            <a:endParaRPr lang="en-US" dirty="0"/>
          </a:p>
        </p:txBody>
      </p:sp>
      <p:sp>
        <p:nvSpPr>
          <p:cNvPr id="8" name="Footer Placeholder 7"/>
          <p:cNvSpPr>
            <a:spLocks noGrp="1"/>
          </p:cNvSpPr>
          <p:nvPr>
            <p:ph type="ftr" sz="quarter" idx="11"/>
          </p:nvPr>
        </p:nvSpPr>
        <p:spPr/>
        <p:txBody>
          <a:bodyPr/>
          <a:lstStyle/>
          <a:p>
            <a:r>
              <a:rPr lang="en-US" dirty="0" smtClean="0"/>
              <a:t>© CAE 2015</a:t>
            </a:r>
            <a:endParaRPr lang="en-US" dirty="0"/>
          </a:p>
        </p:txBody>
      </p:sp>
      <p:sp>
        <p:nvSpPr>
          <p:cNvPr id="9" name="Slide Number Placeholder 8"/>
          <p:cNvSpPr>
            <a:spLocks noGrp="1"/>
          </p:cNvSpPr>
          <p:nvPr>
            <p:ph type="sldNum" sz="quarter" idx="12"/>
          </p:nvPr>
        </p:nvSpPr>
        <p:spPr/>
        <p:txBody>
          <a:bodyPr/>
          <a:lstStyle/>
          <a:p>
            <a:fld id="{9B616938-3057-45D1-A71D-FDDC21D75515}" type="slidenum">
              <a:rPr lang="en-US" smtClean="0"/>
              <a:t>15</a:t>
            </a:fld>
            <a:endParaRPr lang="en-US" dirty="0"/>
          </a:p>
        </p:txBody>
      </p:sp>
      <p:sp>
        <p:nvSpPr>
          <p:cNvPr id="21" name="Title 1"/>
          <p:cNvSpPr txBox="1">
            <a:spLocks/>
          </p:cNvSpPr>
          <p:nvPr/>
        </p:nvSpPr>
        <p:spPr>
          <a:xfrm>
            <a:off x="304800" y="274638"/>
            <a:ext cx="7446335" cy="715962"/>
          </a:xfrm>
          <a:prstGeom prst="rect">
            <a:avLst/>
          </a:prstGeom>
        </p:spPr>
        <p:txBody>
          <a:bodyPr>
            <a:noAutofit/>
          </a:bodyPr>
          <a:lstStyle>
            <a:lvl1pPr algn="l" defTabSz="914400" rtl="0" eaLnBrk="1" latinLnBrk="0" hangingPunct="1">
              <a:spcBef>
                <a:spcPct val="0"/>
              </a:spcBef>
              <a:buNone/>
              <a:defRPr sz="2400" kern="1200" baseline="0">
                <a:solidFill>
                  <a:srgbClr val="0051BA"/>
                </a:solidFill>
                <a:latin typeface="Arial" pitchFamily="34" charset="0"/>
                <a:ea typeface="+mj-ea"/>
                <a:cs typeface="Arial" pitchFamily="34" charset="0"/>
              </a:defRPr>
            </a:lvl1pPr>
          </a:lstStyle>
          <a:p>
            <a:r>
              <a:rPr lang="en-US" sz="2200" b="1" dirty="0" smtClean="0"/>
              <a:t>The tail compartment of the aircraft houses the left and right Main Batteries, including the chargers</a:t>
            </a:r>
            <a:endParaRPr lang="en-US" sz="2200" b="1" dirty="0"/>
          </a:p>
          <a:p>
            <a:endParaRPr lang="en-US" sz="2200" b="1" dirty="0">
              <a:solidFill>
                <a:srgbClr val="FF0000"/>
              </a:solidFill>
            </a:endParaRPr>
          </a:p>
        </p:txBody>
      </p:sp>
      <p:sp>
        <p:nvSpPr>
          <p:cNvPr id="43" name="Text Placeholder 2"/>
          <p:cNvSpPr>
            <a:spLocks noGrp="1"/>
          </p:cNvSpPr>
          <p:nvPr>
            <p:ph type="body" sz="quarter" idx="13"/>
          </p:nvPr>
        </p:nvSpPr>
        <p:spPr>
          <a:xfrm>
            <a:off x="3646967" y="1295400"/>
            <a:ext cx="5344633" cy="2286000"/>
          </a:xfrm>
          <a:prstGeom prst="rect">
            <a:avLst/>
          </a:prstGeom>
          <a:noFill/>
        </p:spPr>
        <p:txBody>
          <a:bodyPr>
            <a:normAutofit/>
          </a:bodyPr>
          <a:lstStyle/>
          <a:p>
            <a:pPr lvl="0"/>
            <a:r>
              <a:rPr lang="en-CA" dirty="0"/>
              <a:t>Main Batteries used for:</a:t>
            </a:r>
            <a:endParaRPr lang="en-US" sz="2400" dirty="0"/>
          </a:p>
          <a:p>
            <a:pPr lvl="1"/>
            <a:r>
              <a:rPr lang="en-CA" dirty="0"/>
              <a:t>Essential power during Aircraft Pre-flight Power up</a:t>
            </a:r>
            <a:endParaRPr lang="en-US" sz="2000" dirty="0"/>
          </a:p>
          <a:p>
            <a:pPr lvl="1"/>
            <a:r>
              <a:rPr lang="en-CA" dirty="0"/>
              <a:t>APU Start</a:t>
            </a:r>
            <a:endParaRPr lang="en-US" sz="2000" dirty="0"/>
          </a:p>
          <a:p>
            <a:pPr lvl="1"/>
            <a:r>
              <a:rPr lang="en-CA" dirty="0"/>
              <a:t>Essential power in case of loss of all Main AC </a:t>
            </a:r>
            <a:r>
              <a:rPr lang="en-CA" dirty="0" smtClean="0"/>
              <a:t>Power</a:t>
            </a:r>
            <a:endParaRPr lang="en-US" sz="2000" dirty="0"/>
          </a:p>
          <a:p>
            <a:pPr lvl="1"/>
            <a:r>
              <a:rPr lang="en-CA" dirty="0" smtClean="0"/>
              <a:t>Ground </a:t>
            </a:r>
            <a:r>
              <a:rPr lang="en-CA" dirty="0"/>
              <a:t>Service Bus power (right </a:t>
            </a:r>
            <a:r>
              <a:rPr lang="en-CA" dirty="0" smtClean="0"/>
              <a:t>battery </a:t>
            </a:r>
            <a:r>
              <a:rPr lang="en-CA" dirty="0"/>
              <a:t>only</a:t>
            </a:r>
            <a:r>
              <a:rPr lang="en-CA" dirty="0" smtClean="0"/>
              <a:t>)</a:t>
            </a:r>
          </a:p>
        </p:txBody>
      </p:sp>
      <p:pic>
        <p:nvPicPr>
          <p:cNvPr id="44" name="Picture 43" descr="C:\Users\mdehaan\Desktop\Project Montreal\Couseware content Marc\Electrical - ATA 24\Pictures\Overhead_ELECTRICAL_POWER_CONTROL (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95400"/>
            <a:ext cx="3276600" cy="3429000"/>
          </a:xfrm>
          <a:prstGeom prst="rect">
            <a:avLst/>
          </a:prstGeom>
          <a:noFill/>
          <a:ln>
            <a:noFill/>
          </a:ln>
        </p:spPr>
      </p:pic>
      <p:pic>
        <p:nvPicPr>
          <p:cNvPr id="45" name="Picture 44" descr="C:\Users\mdehaan\Desktop\Project Montreal\Couseware content Marc\Electrical - ATA 24\Pictures\From G550 simfinity\Panels\Battery panel - switches on - online.JPG"/>
          <p:cNvPicPr/>
          <p:nvPr/>
        </p:nvPicPr>
        <p:blipFill rotWithShape="1">
          <a:blip r:embed="rId4" cstate="print">
            <a:extLst>
              <a:ext uri="{28A0092B-C50C-407E-A947-70E740481C1C}">
                <a14:useLocalDpi xmlns:a14="http://schemas.microsoft.com/office/drawing/2010/main" val="0"/>
              </a:ext>
            </a:extLst>
          </a:blip>
          <a:srcRect l="5897" r="4245"/>
          <a:stretch/>
        </p:blipFill>
        <p:spPr bwMode="auto">
          <a:xfrm>
            <a:off x="3886200" y="3429000"/>
            <a:ext cx="2590800" cy="886867"/>
          </a:xfrm>
          <a:prstGeom prst="rect">
            <a:avLst/>
          </a:prstGeom>
          <a:noFill/>
          <a:ln w="31750">
            <a:solidFill>
              <a:srgbClr val="0051BA"/>
            </a:solidFill>
          </a:ln>
          <a:extLst>
            <a:ext uri="{53640926-AAD7-44D8-BBD7-CCE9431645EC}">
              <a14:shadowObscured xmlns:a14="http://schemas.microsoft.com/office/drawing/2010/main"/>
            </a:ext>
          </a:extLst>
        </p:spPr>
      </p:pic>
      <p:sp>
        <p:nvSpPr>
          <p:cNvPr id="46" name="Text Placeholder 2"/>
          <p:cNvSpPr txBox="1">
            <a:spLocks/>
          </p:cNvSpPr>
          <p:nvPr/>
        </p:nvSpPr>
        <p:spPr>
          <a:xfrm>
            <a:off x="304800" y="4876800"/>
            <a:ext cx="8534400" cy="914400"/>
          </a:xfrm>
          <a:prstGeom prst="rect">
            <a:avLst/>
          </a:prstGeom>
          <a:noFill/>
        </p:spPr>
        <p:txBody>
          <a:bodyPr>
            <a:normAutofit/>
          </a:bodyPr>
          <a:lstStyle>
            <a:lvl1pPr marL="342900" indent="-342900" algn="l" defTabSz="914400" rtl="0" eaLnBrk="1" latinLnBrk="0" hangingPunct="1">
              <a:spcBef>
                <a:spcPct val="20000"/>
              </a:spcBef>
              <a:buClr>
                <a:srgbClr val="0051BA"/>
              </a:buClr>
              <a:buFont typeface="Wingdings" pitchFamily="2" charset="2"/>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8C8A87"/>
              </a:buClr>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Battery Charger uses AC </a:t>
            </a:r>
            <a:r>
              <a:rPr lang="en-CA" dirty="0" smtClean="0"/>
              <a:t>Power </a:t>
            </a:r>
            <a:r>
              <a:rPr lang="en-CA" dirty="0"/>
              <a:t>from respective Main AC Bus to create DC</a:t>
            </a:r>
            <a:r>
              <a:rPr lang="en-CA" dirty="0" smtClean="0"/>
              <a:t>. Chargers only work when there is AC Power.</a:t>
            </a:r>
            <a:endParaRPr lang="en-CA" dirty="0"/>
          </a:p>
        </p:txBody>
      </p:sp>
      <p:sp>
        <p:nvSpPr>
          <p:cNvPr id="47" name="Rectangle 46"/>
          <p:cNvSpPr/>
          <p:nvPr/>
        </p:nvSpPr>
        <p:spPr>
          <a:xfrm>
            <a:off x="381000" y="4000500"/>
            <a:ext cx="2438400" cy="723900"/>
          </a:xfrm>
          <a:prstGeom prst="rect">
            <a:avLst/>
          </a:prstGeom>
          <a:noFill/>
          <a:ln w="38100">
            <a:solidFill>
              <a:srgbClr val="005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 Placeholder 2"/>
          <p:cNvSpPr txBox="1">
            <a:spLocks/>
          </p:cNvSpPr>
          <p:nvPr/>
        </p:nvSpPr>
        <p:spPr>
          <a:xfrm>
            <a:off x="304800" y="4876800"/>
            <a:ext cx="8534400" cy="914400"/>
          </a:xfrm>
          <a:prstGeom prst="rect">
            <a:avLst/>
          </a:prstGeom>
          <a:noFill/>
        </p:spPr>
        <p:txBody>
          <a:bodyPr>
            <a:noAutofit/>
          </a:bodyPr>
          <a:lstStyle>
            <a:lvl1pPr marL="342900" indent="-342900" algn="l" defTabSz="914400" rtl="0" eaLnBrk="1" latinLnBrk="0" hangingPunct="1">
              <a:spcBef>
                <a:spcPct val="20000"/>
              </a:spcBef>
              <a:buClr>
                <a:srgbClr val="0051BA"/>
              </a:buClr>
              <a:buFont typeface="Wingdings" pitchFamily="2" charset="2"/>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8C8A87"/>
              </a:buClr>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CA" dirty="0"/>
              <a:t>Battery Charger can operate in 2 modes:</a:t>
            </a:r>
            <a:endParaRPr lang="en-US" dirty="0"/>
          </a:p>
          <a:p>
            <a:pPr lvl="1"/>
            <a:r>
              <a:rPr lang="en-CA" b="1" dirty="0">
                <a:solidFill>
                  <a:srgbClr val="0051BA"/>
                </a:solidFill>
              </a:rPr>
              <a:t>Charge </a:t>
            </a:r>
            <a:r>
              <a:rPr lang="en-CA" b="1" dirty="0" smtClean="0">
                <a:solidFill>
                  <a:srgbClr val="0051BA"/>
                </a:solidFill>
              </a:rPr>
              <a:t>mode</a:t>
            </a:r>
            <a:r>
              <a:rPr lang="en-CA" dirty="0" smtClean="0"/>
              <a:t>: When battery </a:t>
            </a:r>
            <a:r>
              <a:rPr lang="en-CA" dirty="0"/>
              <a:t>is not in </a:t>
            </a:r>
            <a:r>
              <a:rPr lang="en-CA" dirty="0" smtClean="0"/>
              <a:t>use, </a:t>
            </a:r>
            <a:r>
              <a:rPr lang="en-CA" dirty="0"/>
              <a:t>the charger will control the Voltage to have a proper charge of the </a:t>
            </a:r>
            <a:r>
              <a:rPr lang="en-CA" dirty="0" smtClean="0"/>
              <a:t>battery.</a:t>
            </a:r>
            <a:endParaRPr lang="en-US" dirty="0"/>
          </a:p>
          <a:p>
            <a:pPr lvl="1"/>
            <a:r>
              <a:rPr lang="en-CA" b="1" dirty="0">
                <a:solidFill>
                  <a:srgbClr val="0051BA"/>
                </a:solidFill>
              </a:rPr>
              <a:t>TRU </a:t>
            </a:r>
            <a:r>
              <a:rPr lang="en-CA" b="1" dirty="0" smtClean="0">
                <a:solidFill>
                  <a:srgbClr val="0051BA"/>
                </a:solidFill>
              </a:rPr>
              <a:t>Mode</a:t>
            </a:r>
            <a:r>
              <a:rPr lang="en-CA" dirty="0" smtClean="0"/>
              <a:t>: When battery </a:t>
            </a:r>
            <a:r>
              <a:rPr lang="en-CA" dirty="0"/>
              <a:t>is in </a:t>
            </a:r>
            <a:r>
              <a:rPr lang="en-CA" dirty="0" smtClean="0"/>
              <a:t>use, </a:t>
            </a:r>
            <a:r>
              <a:rPr lang="en-CA" dirty="0"/>
              <a:t>the </a:t>
            </a:r>
            <a:r>
              <a:rPr lang="en-CA" dirty="0" smtClean="0"/>
              <a:t>charger </a:t>
            </a:r>
            <a:r>
              <a:rPr lang="en-CA" dirty="0"/>
              <a:t>supplies up to 40 Amps to assist the </a:t>
            </a:r>
            <a:r>
              <a:rPr lang="en-CA" dirty="0" smtClean="0"/>
              <a:t>battery</a:t>
            </a:r>
            <a:r>
              <a:rPr lang="en-CA" dirty="0"/>
              <a:t>.</a:t>
            </a:r>
          </a:p>
        </p:txBody>
      </p:sp>
      <p:sp>
        <p:nvSpPr>
          <p:cNvPr id="53" name="Up Arrow 52"/>
          <p:cNvSpPr/>
          <p:nvPr/>
        </p:nvSpPr>
        <p:spPr>
          <a:xfrm rot="3671008">
            <a:off x="3145962" y="3634532"/>
            <a:ext cx="533400" cy="856574"/>
          </a:xfrm>
          <a:prstGeom prst="upArrow">
            <a:avLst/>
          </a:prstGeom>
          <a:solidFill>
            <a:srgbClr val="FF0000"/>
          </a:solidFill>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1" y="5476"/>
            <a:ext cx="4876801" cy="164646"/>
            <a:chOff x="-1" y="5474"/>
            <a:chExt cx="8800072" cy="220969"/>
          </a:xfrm>
        </p:grpSpPr>
        <p:sp>
          <p:nvSpPr>
            <p:cNvPr id="20" name="Pentagon 19"/>
            <p:cNvSpPr/>
            <p:nvPr/>
          </p:nvSpPr>
          <p:spPr>
            <a:xfrm>
              <a:off x="-1" y="5474"/>
              <a:ext cx="2944368" cy="21945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900" b="1" dirty="0" smtClean="0">
                  <a:latin typeface="Arial" pitchFamily="34" charset="0"/>
                  <a:cs typeface="Arial" pitchFamily="34" charset="0"/>
                </a:rPr>
                <a:t>General</a:t>
              </a:r>
              <a:endParaRPr lang="en-US" sz="900" dirty="0"/>
            </a:p>
          </p:txBody>
        </p:sp>
        <p:sp>
          <p:nvSpPr>
            <p:cNvPr id="22" name="Chevron 21"/>
            <p:cNvSpPr/>
            <p:nvPr/>
          </p:nvSpPr>
          <p:spPr>
            <a:xfrm>
              <a:off x="2924628" y="5474"/>
              <a:ext cx="2944368" cy="219682"/>
            </a:xfrm>
            <a:prstGeom prst="chevron">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pitchFamily="34" charset="0"/>
                  <a:cs typeface="Arial" pitchFamily="34" charset="0"/>
                </a:rPr>
                <a:t>System Description</a:t>
              </a:r>
              <a:endParaRPr lang="en-US" sz="900" b="1" dirty="0">
                <a:latin typeface="Arial" pitchFamily="34" charset="0"/>
                <a:cs typeface="Arial" pitchFamily="34" charset="0"/>
              </a:endParaRPr>
            </a:p>
          </p:txBody>
        </p:sp>
        <p:sp>
          <p:nvSpPr>
            <p:cNvPr id="23" name="Chevron 22"/>
            <p:cNvSpPr/>
            <p:nvPr/>
          </p:nvSpPr>
          <p:spPr>
            <a:xfrm>
              <a:off x="5855703" y="6761"/>
              <a:ext cx="2944368" cy="219682"/>
            </a:xfrm>
            <a:prstGeom prst="chevron">
              <a:avLst/>
            </a:prstGeom>
            <a:solidFill>
              <a:srgbClr val="0051BA"/>
            </a:solidFill>
            <a:ln>
              <a:solidFill>
                <a:srgbClr val="005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latin typeface="Arial" pitchFamily="34" charset="0"/>
                  <a:cs typeface="Arial" pitchFamily="34" charset="0"/>
                </a:rPr>
                <a:t>DC Power</a:t>
              </a:r>
              <a:endParaRPr lang="en-US" sz="900" dirty="0">
                <a:solidFill>
                  <a:schemeClr val="tx1"/>
                </a:solidFill>
              </a:endParaRPr>
            </a:p>
          </p:txBody>
        </p:sp>
      </p:grpSp>
      <p:pic>
        <p:nvPicPr>
          <p:cNvPr id="24" name="Picture 3" descr="C:\Users\IBM_AD~1\AppData\Local\Temp\notes32C5CD\live_demo_v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6096000"/>
            <a:ext cx="1447800" cy="374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60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4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46" grpId="0"/>
      <p:bldP spid="46" grpId="1"/>
      <p:bldP spid="47" grpId="0" animBg="1"/>
      <p:bldP spid="51" grpId="0"/>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ATA 24</a:t>
            </a:r>
            <a:endParaRPr lang="en-US" dirty="0"/>
          </a:p>
        </p:txBody>
      </p:sp>
      <p:sp>
        <p:nvSpPr>
          <p:cNvPr id="4" name="Footer Placeholder 3"/>
          <p:cNvSpPr>
            <a:spLocks noGrp="1"/>
          </p:cNvSpPr>
          <p:nvPr>
            <p:ph type="ftr" sz="quarter" idx="11"/>
          </p:nvPr>
        </p:nvSpPr>
        <p:spPr/>
        <p:txBody>
          <a:bodyPr/>
          <a:lstStyle/>
          <a:p>
            <a:r>
              <a:rPr lang="en-US" dirty="0" smtClean="0"/>
              <a:t>© CAE 2015</a:t>
            </a:r>
            <a:endParaRPr lang="en-US" dirty="0"/>
          </a:p>
        </p:txBody>
      </p:sp>
      <p:sp>
        <p:nvSpPr>
          <p:cNvPr id="5" name="Slide Number Placeholder 4"/>
          <p:cNvSpPr>
            <a:spLocks noGrp="1"/>
          </p:cNvSpPr>
          <p:nvPr>
            <p:ph type="sldNum" sz="quarter" idx="12"/>
          </p:nvPr>
        </p:nvSpPr>
        <p:spPr/>
        <p:txBody>
          <a:bodyPr/>
          <a:lstStyle/>
          <a:p>
            <a:fld id="{9B616938-3057-45D1-A71D-FDDC21D75515}" type="slidenum">
              <a:rPr lang="en-US" smtClean="0"/>
              <a:pPr/>
              <a:t>16</a:t>
            </a:fld>
            <a:endParaRPr lang="en-US" dirty="0"/>
          </a:p>
        </p:txBody>
      </p:sp>
      <p:pic>
        <p:nvPicPr>
          <p:cNvPr id="6" name="Afbeelding 783"/>
          <p:cNvPicPr/>
          <p:nvPr/>
        </p:nvPicPr>
        <p:blipFill>
          <a:blip r:embed="rId3" cstate="print">
            <a:extLst>
              <a:ext uri="{28A0092B-C50C-407E-A947-70E740481C1C}">
                <a14:useLocalDpi xmlns:a14="http://schemas.microsoft.com/office/drawing/2010/main" val="0"/>
              </a:ext>
            </a:extLst>
          </a:blip>
          <a:stretch>
            <a:fillRect/>
          </a:stretch>
        </p:blipFill>
        <p:spPr>
          <a:xfrm>
            <a:off x="1642526" y="1390310"/>
            <a:ext cx="7044274" cy="4477089"/>
          </a:xfrm>
          <a:prstGeom prst="rect">
            <a:avLst/>
          </a:prstGeom>
          <a:ln w="34925">
            <a:solidFill>
              <a:schemeClr val="tx1"/>
            </a:solidFill>
          </a:ln>
        </p:spPr>
      </p:pic>
      <p:sp>
        <p:nvSpPr>
          <p:cNvPr id="2" name="TextBox 1"/>
          <p:cNvSpPr txBox="1"/>
          <p:nvPr/>
        </p:nvSpPr>
        <p:spPr>
          <a:xfrm>
            <a:off x="3429000" y="5909846"/>
            <a:ext cx="3429000"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Tail Compartment</a:t>
            </a:r>
            <a:endParaRPr lang="en-US" sz="1600" b="1" dirty="0">
              <a:latin typeface="Arial" pitchFamily="34" charset="0"/>
              <a:cs typeface="Arial" pitchFamily="34" charset="0"/>
            </a:endParaRPr>
          </a:p>
        </p:txBody>
      </p:sp>
      <p:sp>
        <p:nvSpPr>
          <p:cNvPr id="8" name="TextBox 7"/>
          <p:cNvSpPr txBox="1"/>
          <p:nvPr/>
        </p:nvSpPr>
        <p:spPr>
          <a:xfrm>
            <a:off x="3534558" y="3429000"/>
            <a:ext cx="3429000" cy="307777"/>
          </a:xfrm>
          <a:prstGeom prst="rect">
            <a:avLst/>
          </a:prstGeom>
          <a:noFill/>
        </p:spPr>
        <p:txBody>
          <a:bodyPr wrap="square" rtlCol="0">
            <a:spAutoFit/>
          </a:bodyPr>
          <a:lstStyle/>
          <a:p>
            <a:pPr algn="ctr"/>
            <a:r>
              <a:rPr lang="en-US" sz="1400" b="1" dirty="0" smtClean="0">
                <a:solidFill>
                  <a:schemeClr val="bg1"/>
                </a:solidFill>
                <a:latin typeface="Arial" pitchFamily="34" charset="0"/>
                <a:cs typeface="Arial" pitchFamily="34" charset="0"/>
              </a:rPr>
              <a:t>Forward</a:t>
            </a:r>
            <a:endParaRPr lang="en-US" sz="1400" b="1" dirty="0">
              <a:solidFill>
                <a:schemeClr val="bg1"/>
              </a:solidFill>
              <a:latin typeface="Arial" pitchFamily="34" charset="0"/>
              <a:cs typeface="Arial" pitchFamily="34" charset="0"/>
            </a:endParaRPr>
          </a:p>
        </p:txBody>
      </p:sp>
      <p:sp>
        <p:nvSpPr>
          <p:cNvPr id="9" name="TextBox 8"/>
          <p:cNvSpPr txBox="1"/>
          <p:nvPr/>
        </p:nvSpPr>
        <p:spPr>
          <a:xfrm>
            <a:off x="1461460" y="880646"/>
            <a:ext cx="5244140" cy="369332"/>
          </a:xfrm>
          <a:prstGeom prst="rect">
            <a:avLst/>
          </a:prstGeom>
          <a:noFill/>
        </p:spPr>
        <p:txBody>
          <a:bodyPr wrap="square" rtlCol="0">
            <a:spAutoFit/>
          </a:bodyPr>
          <a:lstStyle/>
          <a:p>
            <a:pPr algn="ctr"/>
            <a:r>
              <a:rPr lang="en-US" b="1" dirty="0" smtClean="0">
                <a:solidFill>
                  <a:srgbClr val="0051BA"/>
                </a:solidFill>
                <a:latin typeface="Arial" pitchFamily="34" charset="0"/>
                <a:cs typeface="Arial" pitchFamily="34" charset="0"/>
              </a:rPr>
              <a:t>Where are the batteries located in this image?</a:t>
            </a:r>
            <a:endParaRPr lang="en-US" b="1" dirty="0">
              <a:solidFill>
                <a:srgbClr val="0051BA"/>
              </a:solidFill>
              <a:latin typeface="Arial" pitchFamily="34" charset="0"/>
              <a:cs typeface="Arial" pitchFamily="34" charset="0"/>
            </a:endParaRPr>
          </a:p>
        </p:txBody>
      </p:sp>
      <p:sp>
        <p:nvSpPr>
          <p:cNvPr id="12" name="Up Arrow 11"/>
          <p:cNvSpPr/>
          <p:nvPr/>
        </p:nvSpPr>
        <p:spPr>
          <a:xfrm rot="10800000">
            <a:off x="4982358" y="3782904"/>
            <a:ext cx="533400" cy="719931"/>
          </a:xfrm>
          <a:prstGeom prst="upArrow">
            <a:avLst/>
          </a:prstGeom>
          <a:solidFill>
            <a:srgbClr val="FF0000"/>
          </a:solidFill>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710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smtClean="0"/>
              <a:t>ATA 24</a:t>
            </a:r>
            <a:endParaRPr lang="en-US" dirty="0"/>
          </a:p>
        </p:txBody>
      </p:sp>
      <p:sp>
        <p:nvSpPr>
          <p:cNvPr id="8" name="Footer Placeholder 7"/>
          <p:cNvSpPr>
            <a:spLocks noGrp="1"/>
          </p:cNvSpPr>
          <p:nvPr>
            <p:ph type="ftr" sz="quarter" idx="11"/>
          </p:nvPr>
        </p:nvSpPr>
        <p:spPr/>
        <p:txBody>
          <a:bodyPr/>
          <a:lstStyle/>
          <a:p>
            <a:r>
              <a:rPr lang="en-US" dirty="0" smtClean="0"/>
              <a:t>© CAE 2015</a:t>
            </a:r>
            <a:endParaRPr lang="en-US" dirty="0"/>
          </a:p>
        </p:txBody>
      </p:sp>
      <p:sp>
        <p:nvSpPr>
          <p:cNvPr id="9" name="Slide Number Placeholder 8"/>
          <p:cNvSpPr>
            <a:spLocks noGrp="1"/>
          </p:cNvSpPr>
          <p:nvPr>
            <p:ph type="sldNum" sz="quarter" idx="12"/>
          </p:nvPr>
        </p:nvSpPr>
        <p:spPr/>
        <p:txBody>
          <a:bodyPr/>
          <a:lstStyle/>
          <a:p>
            <a:fld id="{9B616938-3057-45D1-A71D-FDDC21D75515}" type="slidenum">
              <a:rPr lang="en-US" smtClean="0"/>
              <a:t>17</a:t>
            </a:fld>
            <a:endParaRPr lang="en-US" dirty="0"/>
          </a:p>
        </p:txBody>
      </p:sp>
      <p:sp>
        <p:nvSpPr>
          <p:cNvPr id="21" name="Title 1"/>
          <p:cNvSpPr txBox="1">
            <a:spLocks/>
          </p:cNvSpPr>
          <p:nvPr/>
        </p:nvSpPr>
        <p:spPr>
          <a:xfrm>
            <a:off x="304800" y="274638"/>
            <a:ext cx="7446335" cy="715962"/>
          </a:xfrm>
          <a:prstGeom prst="rect">
            <a:avLst/>
          </a:prstGeom>
        </p:spPr>
        <p:txBody>
          <a:bodyPr>
            <a:normAutofit/>
          </a:bodyPr>
          <a:lstStyle>
            <a:lvl1pPr algn="l" defTabSz="914400" rtl="0" eaLnBrk="1" latinLnBrk="0" hangingPunct="1">
              <a:spcBef>
                <a:spcPct val="0"/>
              </a:spcBef>
              <a:buNone/>
              <a:defRPr sz="2400" kern="1200" baseline="0">
                <a:solidFill>
                  <a:srgbClr val="0051BA"/>
                </a:solidFill>
                <a:latin typeface="Arial" pitchFamily="34" charset="0"/>
                <a:ea typeface="+mj-ea"/>
                <a:cs typeface="Arial" pitchFamily="34" charset="0"/>
              </a:defRPr>
            </a:lvl1pPr>
          </a:lstStyle>
          <a:p>
            <a:r>
              <a:rPr lang="en-US" sz="2200" b="1" dirty="0" smtClean="0"/>
              <a:t>Battery and Charger Locations</a:t>
            </a:r>
          </a:p>
          <a:p>
            <a:endParaRPr lang="en-US" sz="2200" b="1" dirty="0">
              <a:solidFill>
                <a:srgbClr val="FF0000"/>
              </a:solidFill>
            </a:endParaRPr>
          </a:p>
        </p:txBody>
      </p:sp>
      <p:pic>
        <p:nvPicPr>
          <p:cNvPr id="15" name="Afbeelding 783"/>
          <p:cNvPicPr/>
          <p:nvPr/>
        </p:nvPicPr>
        <p:blipFill>
          <a:blip r:embed="rId3" cstate="print">
            <a:extLst>
              <a:ext uri="{28A0092B-C50C-407E-A947-70E740481C1C}">
                <a14:useLocalDpi xmlns:a14="http://schemas.microsoft.com/office/drawing/2010/main" val="0"/>
              </a:ext>
            </a:extLst>
          </a:blip>
          <a:stretch>
            <a:fillRect/>
          </a:stretch>
        </p:blipFill>
        <p:spPr>
          <a:xfrm>
            <a:off x="2638425" y="3718695"/>
            <a:ext cx="3657600" cy="2267351"/>
          </a:xfrm>
          <a:prstGeom prst="rect">
            <a:avLst/>
          </a:prstGeom>
          <a:ln w="34925">
            <a:solidFill>
              <a:schemeClr val="tx1"/>
            </a:solidFill>
          </a:ln>
        </p:spPr>
      </p:pic>
      <p:sp>
        <p:nvSpPr>
          <p:cNvPr id="16" name="TextBox 15"/>
          <p:cNvSpPr txBox="1"/>
          <p:nvPr/>
        </p:nvSpPr>
        <p:spPr>
          <a:xfrm>
            <a:off x="2743200" y="6062246"/>
            <a:ext cx="3429000"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Tail Compartment</a:t>
            </a:r>
            <a:endParaRPr lang="en-US" sz="1600" b="1" dirty="0">
              <a:latin typeface="Arial" pitchFamily="34" charset="0"/>
              <a:cs typeface="Arial" pitchFamily="34" charset="0"/>
            </a:endParaRPr>
          </a:p>
        </p:txBody>
      </p:sp>
      <p:sp>
        <p:nvSpPr>
          <p:cNvPr id="18" name="PIJL-RECHTS 784"/>
          <p:cNvSpPr/>
          <p:nvPr/>
        </p:nvSpPr>
        <p:spPr>
          <a:xfrm rot="5400000">
            <a:off x="4070046" y="5545701"/>
            <a:ext cx="371686" cy="270467"/>
          </a:xfrm>
          <a:prstGeom prst="rightArrow">
            <a:avLst/>
          </a:prstGeom>
          <a:solidFill>
            <a:srgbClr val="FF0000"/>
          </a:solidFill>
          <a:ln>
            <a:solidFill>
              <a:srgbClr val="0051BA"/>
            </a:solidFill>
          </a:ln>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0" name="Afbeelding 782"/>
          <p:cNvPicPr/>
          <p:nvPr/>
        </p:nvPicPr>
        <p:blipFill>
          <a:blip r:embed="rId4" cstate="print">
            <a:extLst>
              <a:ext uri="{28A0092B-C50C-407E-A947-70E740481C1C}">
                <a14:useLocalDpi xmlns:a14="http://schemas.microsoft.com/office/drawing/2010/main" val="0"/>
              </a:ext>
            </a:extLst>
          </a:blip>
          <a:stretch>
            <a:fillRect/>
          </a:stretch>
        </p:blipFill>
        <p:spPr>
          <a:xfrm>
            <a:off x="2806205" y="1185446"/>
            <a:ext cx="3365995" cy="2057400"/>
          </a:xfrm>
          <a:prstGeom prst="rect">
            <a:avLst/>
          </a:prstGeom>
          <a:ln w="34925">
            <a:solidFill>
              <a:schemeClr val="tx1"/>
            </a:solidFill>
          </a:ln>
        </p:spPr>
      </p:pic>
      <p:pic>
        <p:nvPicPr>
          <p:cNvPr id="22" name="Afbeelding 781"/>
          <p:cNvPicPr/>
          <p:nvPr/>
        </p:nvPicPr>
        <p:blipFill>
          <a:blip r:embed="rId5" cstate="print">
            <a:extLst>
              <a:ext uri="{28A0092B-C50C-407E-A947-70E740481C1C}">
                <a14:useLocalDpi xmlns:a14="http://schemas.microsoft.com/office/drawing/2010/main" val="0"/>
              </a:ext>
            </a:extLst>
          </a:blip>
          <a:stretch>
            <a:fillRect/>
          </a:stretch>
        </p:blipFill>
        <p:spPr>
          <a:xfrm>
            <a:off x="214313" y="1943000"/>
            <a:ext cx="3138487" cy="1985646"/>
          </a:xfrm>
          <a:prstGeom prst="rect">
            <a:avLst/>
          </a:prstGeom>
          <a:ln w="31750">
            <a:solidFill>
              <a:schemeClr val="tx1"/>
            </a:solidFill>
          </a:ln>
        </p:spPr>
      </p:pic>
      <p:pic>
        <p:nvPicPr>
          <p:cNvPr id="23" name="Afbeelding 780"/>
          <p:cNvPicPr/>
          <p:nvPr/>
        </p:nvPicPr>
        <p:blipFill rotWithShape="1">
          <a:blip r:embed="rId6" cstate="print">
            <a:extLst>
              <a:ext uri="{28A0092B-C50C-407E-A947-70E740481C1C}">
                <a14:useLocalDpi xmlns:a14="http://schemas.microsoft.com/office/drawing/2010/main" val="0"/>
              </a:ext>
            </a:extLst>
          </a:blip>
          <a:srcRect r="6146" b="21512"/>
          <a:stretch/>
        </p:blipFill>
        <p:spPr bwMode="auto">
          <a:xfrm>
            <a:off x="5690979" y="1943000"/>
            <a:ext cx="3170494" cy="2005330"/>
          </a:xfrm>
          <a:prstGeom prst="rect">
            <a:avLst/>
          </a:prstGeom>
          <a:ln w="34925">
            <a:solidFill>
              <a:schemeClr val="tx1"/>
            </a:solidFill>
          </a:ln>
          <a:extLst>
            <a:ext uri="{53640926-AAD7-44D8-BBD7-CCE9431645EC}">
              <a14:shadowObscured xmlns:a14="http://schemas.microsoft.com/office/drawing/2010/main"/>
            </a:ext>
          </a:extLst>
        </p:spPr>
      </p:pic>
      <p:sp>
        <p:nvSpPr>
          <p:cNvPr id="24" name="Rectangle 23"/>
          <p:cNvSpPr/>
          <p:nvPr/>
        </p:nvSpPr>
        <p:spPr>
          <a:xfrm>
            <a:off x="3691141" y="3981999"/>
            <a:ext cx="499859" cy="561563"/>
          </a:xfrm>
          <a:prstGeom prst="rect">
            <a:avLst/>
          </a:prstGeom>
          <a:noFill/>
          <a:ln w="38100">
            <a:solidFill>
              <a:srgbClr val="005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207770" y="4462046"/>
            <a:ext cx="592830" cy="280781"/>
          </a:xfrm>
          <a:prstGeom prst="rect">
            <a:avLst/>
          </a:prstGeom>
          <a:noFill/>
          <a:ln w="38100">
            <a:solidFill>
              <a:srgbClr val="005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802372" y="3976683"/>
            <a:ext cx="499859" cy="561563"/>
          </a:xfrm>
          <a:prstGeom prst="rect">
            <a:avLst/>
          </a:prstGeom>
          <a:noFill/>
          <a:ln w="38100">
            <a:solidFill>
              <a:srgbClr val="005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4191000" y="4622626"/>
            <a:ext cx="685800" cy="6014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a:t>
            </a:r>
            <a:endParaRPr lang="en-US" b="1" dirty="0">
              <a:solidFill>
                <a:schemeClr val="bg1"/>
              </a:solidFill>
            </a:endParaRPr>
          </a:p>
        </p:txBody>
      </p:sp>
      <p:sp>
        <p:nvSpPr>
          <p:cNvPr id="31" name="TextBox 30"/>
          <p:cNvSpPr txBox="1"/>
          <p:nvPr/>
        </p:nvSpPr>
        <p:spPr>
          <a:xfrm>
            <a:off x="159646" y="1566446"/>
            <a:ext cx="3429000" cy="338554"/>
          </a:xfrm>
          <a:prstGeom prst="rect">
            <a:avLst/>
          </a:prstGeom>
          <a:noFill/>
        </p:spPr>
        <p:txBody>
          <a:bodyPr wrap="square" rtlCol="0">
            <a:spAutoFit/>
          </a:bodyPr>
          <a:lstStyle/>
          <a:p>
            <a:r>
              <a:rPr lang="en-US" sz="1600" b="1" dirty="0" smtClean="0">
                <a:solidFill>
                  <a:srgbClr val="0051BA"/>
                </a:solidFill>
                <a:latin typeface="Arial" pitchFamily="34" charset="0"/>
                <a:cs typeface="Arial" pitchFamily="34" charset="0"/>
              </a:rPr>
              <a:t>Right Main Battery</a:t>
            </a:r>
            <a:endParaRPr lang="en-US" sz="1600" b="1" dirty="0">
              <a:solidFill>
                <a:srgbClr val="0051BA"/>
              </a:solidFill>
              <a:latin typeface="Arial" pitchFamily="34" charset="0"/>
              <a:cs typeface="Arial" pitchFamily="34" charset="0"/>
            </a:endParaRPr>
          </a:p>
        </p:txBody>
      </p:sp>
      <p:sp>
        <p:nvSpPr>
          <p:cNvPr id="32" name="TextBox 31"/>
          <p:cNvSpPr txBox="1"/>
          <p:nvPr/>
        </p:nvSpPr>
        <p:spPr>
          <a:xfrm>
            <a:off x="6096000" y="1566446"/>
            <a:ext cx="2819400" cy="338554"/>
          </a:xfrm>
          <a:prstGeom prst="rect">
            <a:avLst/>
          </a:prstGeom>
          <a:noFill/>
        </p:spPr>
        <p:txBody>
          <a:bodyPr wrap="square" rtlCol="0">
            <a:spAutoFit/>
          </a:bodyPr>
          <a:lstStyle/>
          <a:p>
            <a:pPr algn="r"/>
            <a:r>
              <a:rPr lang="en-US" sz="1600" b="1" dirty="0" smtClean="0">
                <a:solidFill>
                  <a:srgbClr val="0051BA"/>
                </a:solidFill>
                <a:latin typeface="Arial" pitchFamily="34" charset="0"/>
                <a:cs typeface="Arial" pitchFamily="34" charset="0"/>
              </a:rPr>
              <a:t>Left Main Battery</a:t>
            </a:r>
            <a:endParaRPr lang="en-US" sz="1600" b="1" dirty="0">
              <a:solidFill>
                <a:srgbClr val="0051BA"/>
              </a:solidFill>
              <a:latin typeface="Arial" pitchFamily="34" charset="0"/>
              <a:cs typeface="Arial" pitchFamily="34" charset="0"/>
            </a:endParaRPr>
          </a:p>
        </p:txBody>
      </p:sp>
      <p:sp>
        <p:nvSpPr>
          <p:cNvPr id="35" name="TextBox 34"/>
          <p:cNvSpPr txBox="1"/>
          <p:nvPr/>
        </p:nvSpPr>
        <p:spPr>
          <a:xfrm>
            <a:off x="2667000" y="846892"/>
            <a:ext cx="3733800" cy="338554"/>
          </a:xfrm>
          <a:prstGeom prst="rect">
            <a:avLst/>
          </a:prstGeom>
          <a:noFill/>
        </p:spPr>
        <p:txBody>
          <a:bodyPr wrap="square" rtlCol="0">
            <a:spAutoFit/>
          </a:bodyPr>
          <a:lstStyle/>
          <a:p>
            <a:pPr algn="ctr"/>
            <a:r>
              <a:rPr lang="en-US" sz="1600" b="1" dirty="0" smtClean="0">
                <a:solidFill>
                  <a:srgbClr val="0051BA"/>
                </a:solidFill>
                <a:latin typeface="Arial" pitchFamily="34" charset="0"/>
                <a:cs typeface="Arial" pitchFamily="34" charset="0"/>
              </a:rPr>
              <a:t>Left/Right Main Battery Chargers</a:t>
            </a:r>
            <a:endParaRPr lang="en-US" sz="1600" b="1" dirty="0">
              <a:solidFill>
                <a:srgbClr val="0051BA"/>
              </a:solidFill>
              <a:latin typeface="Arial" pitchFamily="34" charset="0"/>
              <a:cs typeface="Arial" pitchFamily="34" charset="0"/>
            </a:endParaRPr>
          </a:p>
        </p:txBody>
      </p:sp>
      <p:sp>
        <p:nvSpPr>
          <p:cNvPr id="45" name="Rectangle 44"/>
          <p:cNvSpPr/>
          <p:nvPr/>
        </p:nvSpPr>
        <p:spPr>
          <a:xfrm>
            <a:off x="3691141" y="3981999"/>
            <a:ext cx="499859" cy="561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4209542" y="4459782"/>
            <a:ext cx="592830" cy="280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802372" y="3981999"/>
            <a:ext cx="499859" cy="561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868605" y="2404646"/>
            <a:ext cx="1579695" cy="723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Arrow Connector 49"/>
          <p:cNvCxnSpPr/>
          <p:nvPr/>
        </p:nvCxnSpPr>
        <p:spPr>
          <a:xfrm flipV="1">
            <a:off x="4505957" y="3331890"/>
            <a:ext cx="0" cy="10877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5302231" y="3981999"/>
            <a:ext cx="488969" cy="2994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105400" y="3928646"/>
            <a:ext cx="685800" cy="6014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a:t>
            </a:r>
            <a:endParaRPr lang="en-US" b="1" dirty="0">
              <a:solidFill>
                <a:schemeClr val="bg1"/>
              </a:solidFill>
            </a:endParaRPr>
          </a:p>
        </p:txBody>
      </p:sp>
      <p:cxnSp>
        <p:nvCxnSpPr>
          <p:cNvPr id="56" name="Straight Arrow Connector 55"/>
          <p:cNvCxnSpPr/>
          <p:nvPr/>
        </p:nvCxnSpPr>
        <p:spPr>
          <a:xfrm flipH="1" flipV="1">
            <a:off x="3200400" y="3981999"/>
            <a:ext cx="490742" cy="3172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200400" y="3928646"/>
            <a:ext cx="685800" cy="6014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a:t>
            </a:r>
          </a:p>
        </p:txBody>
      </p:sp>
      <p:sp>
        <p:nvSpPr>
          <p:cNvPr id="36" name="PIJL-RECHTS 784"/>
          <p:cNvSpPr/>
          <p:nvPr/>
        </p:nvSpPr>
        <p:spPr>
          <a:xfrm rot="5400000">
            <a:off x="4062621" y="5538579"/>
            <a:ext cx="371686" cy="267328"/>
          </a:xfrm>
          <a:prstGeom prst="rightArrow">
            <a:avLst/>
          </a:prstGeom>
          <a:solidFill>
            <a:srgbClr val="FF0000"/>
          </a:solidFill>
          <a:ln>
            <a:solidFill>
              <a:srgbClr val="0051BA"/>
            </a:solidFill>
          </a:ln>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2" name="Oval 51"/>
          <p:cNvSpPr/>
          <p:nvPr/>
        </p:nvSpPr>
        <p:spPr>
          <a:xfrm>
            <a:off x="4183754" y="4613934"/>
            <a:ext cx="685800" cy="6014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a:t>
            </a:r>
            <a:endParaRPr lang="en-US" b="1" dirty="0">
              <a:solidFill>
                <a:schemeClr val="bg1"/>
              </a:solidFill>
            </a:endParaRPr>
          </a:p>
        </p:txBody>
      </p:sp>
      <p:sp>
        <p:nvSpPr>
          <p:cNvPr id="67" name="Oval 66"/>
          <p:cNvSpPr/>
          <p:nvPr/>
        </p:nvSpPr>
        <p:spPr>
          <a:xfrm>
            <a:off x="3193154" y="3919954"/>
            <a:ext cx="685800" cy="6014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a:t>
            </a:r>
          </a:p>
        </p:txBody>
      </p:sp>
      <p:pic>
        <p:nvPicPr>
          <p:cNvPr id="72" name="Afbeelding 781"/>
          <p:cNvPicPr/>
          <p:nvPr/>
        </p:nvPicPr>
        <p:blipFill>
          <a:blip r:embed="rId5" cstate="print">
            <a:extLst>
              <a:ext uri="{28A0092B-C50C-407E-A947-70E740481C1C}">
                <a14:useLocalDpi xmlns:a14="http://schemas.microsoft.com/office/drawing/2010/main" val="0"/>
              </a:ext>
            </a:extLst>
          </a:blip>
          <a:stretch>
            <a:fillRect/>
          </a:stretch>
        </p:blipFill>
        <p:spPr>
          <a:xfrm>
            <a:off x="207067" y="1957070"/>
            <a:ext cx="3138487" cy="1985646"/>
          </a:xfrm>
          <a:prstGeom prst="rect">
            <a:avLst/>
          </a:prstGeom>
          <a:ln w="31750">
            <a:solidFill>
              <a:schemeClr val="tx1"/>
            </a:solidFill>
          </a:ln>
        </p:spPr>
      </p:pic>
      <p:pic>
        <p:nvPicPr>
          <p:cNvPr id="73" name="Afbeelding 780"/>
          <p:cNvPicPr/>
          <p:nvPr/>
        </p:nvPicPr>
        <p:blipFill rotWithShape="1">
          <a:blip r:embed="rId6" cstate="print">
            <a:extLst>
              <a:ext uri="{28A0092B-C50C-407E-A947-70E740481C1C}">
                <a14:useLocalDpi xmlns:a14="http://schemas.microsoft.com/office/drawing/2010/main" val="0"/>
              </a:ext>
            </a:extLst>
          </a:blip>
          <a:srcRect r="6146" b="21512"/>
          <a:stretch/>
        </p:blipFill>
        <p:spPr bwMode="auto">
          <a:xfrm>
            <a:off x="5683733" y="1957070"/>
            <a:ext cx="3170494" cy="2005330"/>
          </a:xfrm>
          <a:prstGeom prst="rect">
            <a:avLst/>
          </a:prstGeom>
          <a:ln w="34925">
            <a:solidFill>
              <a:schemeClr val="tx1"/>
            </a:solidFill>
          </a:ln>
          <a:extLst>
            <a:ext uri="{53640926-AAD7-44D8-BBD7-CCE9431645EC}">
              <a14:shadowObscured xmlns:a14="http://schemas.microsoft.com/office/drawing/2010/main"/>
            </a:ext>
          </a:extLst>
        </p:spPr>
      </p:pic>
      <p:sp>
        <p:nvSpPr>
          <p:cNvPr id="74" name="TextBox 73"/>
          <p:cNvSpPr txBox="1"/>
          <p:nvPr/>
        </p:nvSpPr>
        <p:spPr>
          <a:xfrm>
            <a:off x="152400" y="1580516"/>
            <a:ext cx="3429000" cy="338554"/>
          </a:xfrm>
          <a:prstGeom prst="rect">
            <a:avLst/>
          </a:prstGeom>
          <a:noFill/>
        </p:spPr>
        <p:txBody>
          <a:bodyPr wrap="square" rtlCol="0">
            <a:spAutoFit/>
          </a:bodyPr>
          <a:lstStyle/>
          <a:p>
            <a:r>
              <a:rPr lang="en-US" sz="1600" b="1" dirty="0" smtClean="0">
                <a:solidFill>
                  <a:srgbClr val="0051BA"/>
                </a:solidFill>
                <a:latin typeface="Arial" pitchFamily="34" charset="0"/>
                <a:cs typeface="Arial" pitchFamily="34" charset="0"/>
              </a:rPr>
              <a:t>Right Main Battery</a:t>
            </a:r>
            <a:endParaRPr lang="en-US" sz="1600" b="1" dirty="0">
              <a:solidFill>
                <a:srgbClr val="0051BA"/>
              </a:solidFill>
              <a:latin typeface="Arial" pitchFamily="34" charset="0"/>
              <a:cs typeface="Arial" pitchFamily="34" charset="0"/>
            </a:endParaRPr>
          </a:p>
        </p:txBody>
      </p:sp>
      <p:sp>
        <p:nvSpPr>
          <p:cNvPr id="75" name="TextBox 74"/>
          <p:cNvSpPr txBox="1"/>
          <p:nvPr/>
        </p:nvSpPr>
        <p:spPr>
          <a:xfrm>
            <a:off x="6088754" y="1580516"/>
            <a:ext cx="2819400" cy="338554"/>
          </a:xfrm>
          <a:prstGeom prst="rect">
            <a:avLst/>
          </a:prstGeom>
          <a:noFill/>
        </p:spPr>
        <p:txBody>
          <a:bodyPr wrap="square" rtlCol="0">
            <a:spAutoFit/>
          </a:bodyPr>
          <a:lstStyle/>
          <a:p>
            <a:pPr algn="r"/>
            <a:r>
              <a:rPr lang="en-US" sz="1600" b="1" dirty="0" smtClean="0">
                <a:solidFill>
                  <a:srgbClr val="0051BA"/>
                </a:solidFill>
                <a:latin typeface="Arial" pitchFamily="34" charset="0"/>
                <a:cs typeface="Arial" pitchFamily="34" charset="0"/>
              </a:rPr>
              <a:t>Left Main Battery</a:t>
            </a:r>
            <a:endParaRPr lang="en-US" sz="1600" b="1" dirty="0">
              <a:solidFill>
                <a:srgbClr val="0051BA"/>
              </a:solidFill>
              <a:latin typeface="Arial" pitchFamily="34" charset="0"/>
              <a:cs typeface="Arial" pitchFamily="34" charset="0"/>
            </a:endParaRPr>
          </a:p>
        </p:txBody>
      </p:sp>
      <p:sp>
        <p:nvSpPr>
          <p:cNvPr id="76" name="Rectangle 75"/>
          <p:cNvSpPr/>
          <p:nvPr/>
        </p:nvSpPr>
        <p:spPr>
          <a:xfrm>
            <a:off x="3694527" y="3978539"/>
            <a:ext cx="499859" cy="561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4805758" y="3978539"/>
            <a:ext cx="499859" cy="561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p:nvPr/>
        </p:nvGrpSpPr>
        <p:grpSpPr>
          <a:xfrm>
            <a:off x="-1" y="5476"/>
            <a:ext cx="4876801" cy="164646"/>
            <a:chOff x="-1" y="5474"/>
            <a:chExt cx="8800072" cy="220969"/>
          </a:xfrm>
        </p:grpSpPr>
        <p:sp>
          <p:nvSpPr>
            <p:cNvPr id="43" name="Pentagon 42"/>
            <p:cNvSpPr/>
            <p:nvPr/>
          </p:nvSpPr>
          <p:spPr>
            <a:xfrm>
              <a:off x="-1" y="5474"/>
              <a:ext cx="2944368" cy="21945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900" b="1" dirty="0" smtClean="0">
                  <a:latin typeface="Arial" pitchFamily="34" charset="0"/>
                  <a:cs typeface="Arial" pitchFamily="34" charset="0"/>
                </a:rPr>
                <a:t>General</a:t>
              </a:r>
              <a:endParaRPr lang="en-US" sz="900" dirty="0"/>
            </a:p>
          </p:txBody>
        </p:sp>
        <p:sp>
          <p:nvSpPr>
            <p:cNvPr id="53" name="Chevron 52"/>
            <p:cNvSpPr/>
            <p:nvPr/>
          </p:nvSpPr>
          <p:spPr>
            <a:xfrm>
              <a:off x="2924628" y="5474"/>
              <a:ext cx="2944368" cy="219682"/>
            </a:xfrm>
            <a:prstGeom prst="chevron">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atin typeface="Arial" pitchFamily="34" charset="0"/>
                  <a:cs typeface="Arial" pitchFamily="34" charset="0"/>
                </a:rPr>
                <a:t>System Description</a:t>
              </a:r>
              <a:endParaRPr lang="en-US" sz="900" b="1" dirty="0">
                <a:latin typeface="Arial" pitchFamily="34" charset="0"/>
                <a:cs typeface="Arial" pitchFamily="34" charset="0"/>
              </a:endParaRPr>
            </a:p>
          </p:txBody>
        </p:sp>
        <p:sp>
          <p:nvSpPr>
            <p:cNvPr id="54" name="Chevron 53"/>
            <p:cNvSpPr/>
            <p:nvPr/>
          </p:nvSpPr>
          <p:spPr>
            <a:xfrm>
              <a:off x="5855703" y="6761"/>
              <a:ext cx="2944368" cy="219682"/>
            </a:xfrm>
            <a:prstGeom prst="chevron">
              <a:avLst/>
            </a:prstGeom>
            <a:solidFill>
              <a:srgbClr val="0051BA"/>
            </a:solidFill>
            <a:ln>
              <a:solidFill>
                <a:srgbClr val="005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latin typeface="Arial" pitchFamily="34" charset="0"/>
                  <a:cs typeface="Arial" pitchFamily="34" charset="0"/>
                </a:rPr>
                <a:t>DC Power</a:t>
              </a:r>
              <a:endParaRPr lang="en-US" sz="900" dirty="0">
                <a:solidFill>
                  <a:schemeClr val="tx1"/>
                </a:solidFill>
              </a:endParaRPr>
            </a:p>
          </p:txBody>
        </p:sp>
      </p:grpSp>
    </p:spTree>
    <p:extLst>
      <p:ext uri="{BB962C8B-B14F-4D97-AF65-F5344CB8AC3E}">
        <p14:creationId xmlns:p14="http://schemas.microsoft.com/office/powerpoint/2010/main" val="287082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4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1"/>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childTnLst>
                                </p:cTn>
                              </p:par>
                              <p:par>
                                <p:cTn id="77" presetID="1" presetClass="exit" presetSubtype="0" fill="hold" grpId="2" nodeType="withEffect">
                                  <p:stCondLst>
                                    <p:cond delay="0"/>
                                  </p:stCondLst>
                                  <p:childTnLst>
                                    <p:set>
                                      <p:cBhvr>
                                        <p:cTn id="78" dur="1" fill="hold">
                                          <p:stCondLst>
                                            <p:cond delay="0"/>
                                          </p:stCondLst>
                                        </p:cTn>
                                        <p:tgtEl>
                                          <p:spTgt spid="31"/>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22"/>
                                        </p:tgtEl>
                                        <p:attrNameLst>
                                          <p:attrName>style.visibility</p:attrName>
                                        </p:attrNameLst>
                                      </p:cBhvr>
                                      <p:to>
                                        <p:strVal val="hidden"/>
                                      </p:to>
                                    </p:set>
                                  </p:childTnLst>
                                </p:cTn>
                              </p:par>
                              <p:par>
                                <p:cTn id="81" presetID="1" presetClass="exit" presetSubtype="0" fill="hold" grpId="2" nodeType="withEffect">
                                  <p:stCondLst>
                                    <p:cond delay="0"/>
                                  </p:stCondLst>
                                  <p:childTnLst>
                                    <p:set>
                                      <p:cBhvr>
                                        <p:cTn id="82" dur="1" fill="hold">
                                          <p:stCondLst>
                                            <p:cond delay="0"/>
                                          </p:stCondLst>
                                        </p:cTn>
                                        <p:tgtEl>
                                          <p:spTgt spid="32"/>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5" grpId="0" animBg="1"/>
      <p:bldP spid="27" grpId="0" animBg="1"/>
      <p:bldP spid="30" grpId="0"/>
      <p:bldP spid="31" grpId="0"/>
      <p:bldP spid="31" grpId="1"/>
      <p:bldP spid="31" grpId="2"/>
      <p:bldP spid="32" grpId="0"/>
      <p:bldP spid="32" grpId="1"/>
      <p:bldP spid="32" grpId="2"/>
      <p:bldP spid="35" grpId="0"/>
      <p:bldP spid="45" grpId="0" animBg="1"/>
      <p:bldP spid="45" grpId="1" animBg="1"/>
      <p:bldP spid="46" grpId="0" animBg="1"/>
      <p:bldP spid="47" grpId="0" animBg="1"/>
      <p:bldP spid="47" grpId="1" animBg="1"/>
      <p:bldP spid="48" grpId="0" animBg="1"/>
      <p:bldP spid="29" grpId="0"/>
      <p:bldP spid="2" grpId="0"/>
      <p:bldP spid="74" grpId="0"/>
      <p:bldP spid="75" grpId="0"/>
      <p:bldP spid="76" grpId="0" animBg="1"/>
      <p:bldP spid="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ATA 24</a:t>
            </a:r>
            <a:endParaRPr lang="en-US" dirty="0"/>
          </a:p>
        </p:txBody>
      </p:sp>
      <p:sp>
        <p:nvSpPr>
          <p:cNvPr id="4" name="Footer Placeholder 3"/>
          <p:cNvSpPr>
            <a:spLocks noGrp="1"/>
          </p:cNvSpPr>
          <p:nvPr>
            <p:ph type="ftr" sz="quarter" idx="11"/>
          </p:nvPr>
        </p:nvSpPr>
        <p:spPr/>
        <p:txBody>
          <a:bodyPr/>
          <a:lstStyle/>
          <a:p>
            <a:r>
              <a:rPr lang="en-US" dirty="0" smtClean="0"/>
              <a:t>© CAE 2015</a:t>
            </a:r>
            <a:endParaRPr lang="en-US" dirty="0"/>
          </a:p>
        </p:txBody>
      </p:sp>
      <p:sp>
        <p:nvSpPr>
          <p:cNvPr id="5" name="Slide Number Placeholder 4"/>
          <p:cNvSpPr>
            <a:spLocks noGrp="1"/>
          </p:cNvSpPr>
          <p:nvPr>
            <p:ph type="sldNum" sz="quarter" idx="12"/>
          </p:nvPr>
        </p:nvSpPr>
        <p:spPr/>
        <p:txBody>
          <a:bodyPr/>
          <a:lstStyle/>
          <a:p>
            <a:fld id="{9B616938-3057-45D1-A71D-FDDC21D75515}" type="slidenum">
              <a:rPr lang="en-US" smtClean="0"/>
              <a:pPr/>
              <a:t>18</a:t>
            </a:fld>
            <a:endParaRPr lang="en-US" dirty="0"/>
          </a:p>
        </p:txBody>
      </p:sp>
      <p:graphicFrame>
        <p:nvGraphicFramePr>
          <p:cNvPr id="9" name="Diagram 8"/>
          <p:cNvGraphicFramePr/>
          <p:nvPr>
            <p:extLst>
              <p:ext uri="{D42A27DB-BD31-4B8C-83A1-F6EECF244321}">
                <p14:modId xmlns:p14="http://schemas.microsoft.com/office/powerpoint/2010/main" val="3918191499"/>
              </p:ext>
            </p:extLst>
          </p:nvPr>
        </p:nvGraphicFramePr>
        <p:xfrm>
          <a:off x="1905000" y="2209800"/>
          <a:ext cx="6629400" cy="264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9824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ATA 24</a:t>
            </a:r>
            <a:endParaRPr lang="en-US" dirty="0"/>
          </a:p>
        </p:txBody>
      </p:sp>
      <p:sp>
        <p:nvSpPr>
          <p:cNvPr id="5" name="Footer Placeholder 4"/>
          <p:cNvSpPr>
            <a:spLocks noGrp="1"/>
          </p:cNvSpPr>
          <p:nvPr>
            <p:ph type="ftr" sz="quarter" idx="11"/>
          </p:nvPr>
        </p:nvSpPr>
        <p:spPr/>
        <p:txBody>
          <a:bodyPr/>
          <a:lstStyle/>
          <a:p>
            <a:r>
              <a:rPr lang="en-US" dirty="0" smtClean="0"/>
              <a:t>© CAE 2015</a:t>
            </a:r>
            <a:endParaRPr lang="en-US" dirty="0"/>
          </a:p>
        </p:txBody>
      </p:sp>
      <p:sp>
        <p:nvSpPr>
          <p:cNvPr id="6" name="Slide Number Placeholder 5"/>
          <p:cNvSpPr>
            <a:spLocks noGrp="1"/>
          </p:cNvSpPr>
          <p:nvPr>
            <p:ph type="sldNum" sz="quarter" idx="12"/>
          </p:nvPr>
        </p:nvSpPr>
        <p:spPr/>
        <p:txBody>
          <a:bodyPr/>
          <a:lstStyle/>
          <a:p>
            <a:fld id="{9B616938-3057-45D1-A71D-FDDC21D75515}" type="slidenum">
              <a:rPr lang="en-US" smtClean="0"/>
              <a:t>2</a:t>
            </a:fld>
            <a:endParaRPr lang="en-US" dirty="0"/>
          </a:p>
        </p:txBody>
      </p:sp>
      <p:sp>
        <p:nvSpPr>
          <p:cNvPr id="23" name="Title 1"/>
          <p:cNvSpPr txBox="1">
            <a:spLocks/>
          </p:cNvSpPr>
          <p:nvPr/>
        </p:nvSpPr>
        <p:spPr>
          <a:xfrm>
            <a:off x="609600" y="427038"/>
            <a:ext cx="8229600" cy="1143000"/>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dirty="0" smtClean="0">
                <a:solidFill>
                  <a:schemeClr val="bg1"/>
                </a:solidFill>
              </a:rPr>
              <a:t>h</a:t>
            </a:r>
            <a:endParaRPr lang="en-US" dirty="0">
              <a:solidFill>
                <a:schemeClr val="bg1"/>
              </a:solidFill>
            </a:endParaRPr>
          </a:p>
        </p:txBody>
      </p:sp>
      <p:grpSp>
        <p:nvGrpSpPr>
          <p:cNvPr id="12" name="Group 11"/>
          <p:cNvGrpSpPr/>
          <p:nvPr/>
        </p:nvGrpSpPr>
        <p:grpSpPr>
          <a:xfrm>
            <a:off x="-2895600" y="1156584"/>
            <a:ext cx="11549547" cy="5472816"/>
            <a:chOff x="-2895600" y="1156584"/>
            <a:chExt cx="11549547" cy="5472816"/>
          </a:xfrm>
        </p:grpSpPr>
        <p:sp>
          <p:nvSpPr>
            <p:cNvPr id="26" name="Block Arc 25"/>
            <p:cNvSpPr/>
            <p:nvPr/>
          </p:nvSpPr>
          <p:spPr>
            <a:xfrm>
              <a:off x="-2895600" y="1156584"/>
              <a:ext cx="5472816" cy="5472816"/>
            </a:xfrm>
            <a:prstGeom prst="blockArc">
              <a:avLst>
                <a:gd name="adj1" fmla="val 18900000"/>
                <a:gd name="adj2" fmla="val 2700000"/>
                <a:gd name="adj3" fmla="val 395"/>
              </a:avLst>
            </a:prstGeom>
            <a:ln w="28575">
              <a:solidFill>
                <a:srgbClr val="8C8A87"/>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26"/>
            <p:cNvSpPr/>
            <p:nvPr/>
          </p:nvSpPr>
          <p:spPr>
            <a:xfrm>
              <a:off x="2263714" y="2267391"/>
              <a:ext cx="6390233" cy="812800"/>
            </a:xfrm>
            <a:custGeom>
              <a:avLst/>
              <a:gdLst>
                <a:gd name="connsiteX0" fmla="*/ 0 w 6390233"/>
                <a:gd name="connsiteY0" fmla="*/ 0 h 812800"/>
                <a:gd name="connsiteX1" fmla="*/ 6390233 w 6390233"/>
                <a:gd name="connsiteY1" fmla="*/ 0 h 812800"/>
                <a:gd name="connsiteX2" fmla="*/ 6390233 w 6390233"/>
                <a:gd name="connsiteY2" fmla="*/ 812800 h 812800"/>
                <a:gd name="connsiteX3" fmla="*/ 0 w 6390233"/>
                <a:gd name="connsiteY3" fmla="*/ 812800 h 812800"/>
                <a:gd name="connsiteX4" fmla="*/ 0 w 6390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0233" h="812800">
                  <a:moveTo>
                    <a:pt x="0" y="0"/>
                  </a:moveTo>
                  <a:lnTo>
                    <a:pt x="6390233" y="0"/>
                  </a:lnTo>
                  <a:lnTo>
                    <a:pt x="6390233" y="812800"/>
                  </a:lnTo>
                  <a:lnTo>
                    <a:pt x="0" y="812800"/>
                  </a:lnTo>
                  <a:lnTo>
                    <a:pt x="0" y="0"/>
                  </a:lnTo>
                  <a:close/>
                </a:path>
              </a:pathLst>
            </a:custGeom>
            <a:noFill/>
            <a:ln w="28575">
              <a:solidFill>
                <a:srgbClr val="0051B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Arial" pitchFamily="34" charset="0"/>
                  <a:cs typeface="Arial" pitchFamily="34" charset="0"/>
                </a:rPr>
                <a:t>Why did you choose this profession?</a:t>
              </a:r>
              <a:endParaRPr lang="en-US" sz="1800" kern="1200" dirty="0">
                <a:solidFill>
                  <a:schemeClr val="tx1"/>
                </a:solidFill>
                <a:latin typeface="Arial" pitchFamily="34" charset="0"/>
                <a:cs typeface="Arial" pitchFamily="34" charset="0"/>
              </a:endParaRPr>
            </a:p>
          </p:txBody>
        </p:sp>
        <p:sp>
          <p:nvSpPr>
            <p:cNvPr id="28" name="Oval 27"/>
            <p:cNvSpPr/>
            <p:nvPr/>
          </p:nvSpPr>
          <p:spPr>
            <a:xfrm>
              <a:off x="1755714" y="2165791"/>
              <a:ext cx="1016000" cy="1016000"/>
            </a:xfrm>
            <a:prstGeom prst="ellipse">
              <a:avLst/>
            </a:prstGeom>
            <a:ln w="28575">
              <a:solidFill>
                <a:srgbClr val="0051BA"/>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Freeform 28"/>
            <p:cNvSpPr/>
            <p:nvPr/>
          </p:nvSpPr>
          <p:spPr>
            <a:xfrm>
              <a:off x="2559167" y="3486590"/>
              <a:ext cx="6094780" cy="812800"/>
            </a:xfrm>
            <a:custGeom>
              <a:avLst/>
              <a:gdLst>
                <a:gd name="connsiteX0" fmla="*/ 0 w 6094780"/>
                <a:gd name="connsiteY0" fmla="*/ 0 h 812800"/>
                <a:gd name="connsiteX1" fmla="*/ 6094780 w 6094780"/>
                <a:gd name="connsiteY1" fmla="*/ 0 h 812800"/>
                <a:gd name="connsiteX2" fmla="*/ 6094780 w 6094780"/>
                <a:gd name="connsiteY2" fmla="*/ 812800 h 812800"/>
                <a:gd name="connsiteX3" fmla="*/ 0 w 6094780"/>
                <a:gd name="connsiteY3" fmla="*/ 812800 h 812800"/>
                <a:gd name="connsiteX4" fmla="*/ 0 w 6094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780" h="812800">
                  <a:moveTo>
                    <a:pt x="0" y="0"/>
                  </a:moveTo>
                  <a:lnTo>
                    <a:pt x="6094780" y="0"/>
                  </a:lnTo>
                  <a:lnTo>
                    <a:pt x="6094780" y="812800"/>
                  </a:lnTo>
                  <a:lnTo>
                    <a:pt x="0" y="812800"/>
                  </a:lnTo>
                  <a:lnTo>
                    <a:pt x="0" y="0"/>
                  </a:lnTo>
                  <a:close/>
                </a:path>
              </a:pathLst>
            </a:custGeom>
            <a:noFill/>
            <a:ln w="28575">
              <a:solidFill>
                <a:srgbClr val="0051BA"/>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Arial" pitchFamily="34" charset="0"/>
                  <a:cs typeface="Arial" pitchFamily="34" charset="0"/>
                </a:rPr>
                <a:t>What is something interesting about yourself?</a:t>
              </a:r>
              <a:endParaRPr lang="en-US" sz="1800" kern="1200" dirty="0">
                <a:solidFill>
                  <a:schemeClr val="tx1"/>
                </a:solidFill>
                <a:latin typeface="Arial" pitchFamily="34" charset="0"/>
                <a:cs typeface="Arial" pitchFamily="34" charset="0"/>
              </a:endParaRPr>
            </a:p>
          </p:txBody>
        </p:sp>
        <p:sp>
          <p:nvSpPr>
            <p:cNvPr id="30" name="Oval 29"/>
            <p:cNvSpPr/>
            <p:nvPr/>
          </p:nvSpPr>
          <p:spPr>
            <a:xfrm>
              <a:off x="2051167" y="3384990"/>
              <a:ext cx="1016000" cy="1016000"/>
            </a:xfrm>
            <a:prstGeom prst="ellipse">
              <a:avLst/>
            </a:prstGeom>
            <a:ln w="28575">
              <a:solidFill>
                <a:srgbClr val="0051BA"/>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Freeform 30"/>
            <p:cNvSpPr/>
            <p:nvPr/>
          </p:nvSpPr>
          <p:spPr>
            <a:xfrm>
              <a:off x="2263714" y="4705791"/>
              <a:ext cx="6390233" cy="812800"/>
            </a:xfrm>
            <a:custGeom>
              <a:avLst/>
              <a:gdLst>
                <a:gd name="connsiteX0" fmla="*/ 0 w 6390233"/>
                <a:gd name="connsiteY0" fmla="*/ 0 h 812800"/>
                <a:gd name="connsiteX1" fmla="*/ 6390233 w 6390233"/>
                <a:gd name="connsiteY1" fmla="*/ 0 h 812800"/>
                <a:gd name="connsiteX2" fmla="*/ 6390233 w 6390233"/>
                <a:gd name="connsiteY2" fmla="*/ 812800 h 812800"/>
                <a:gd name="connsiteX3" fmla="*/ 0 w 6390233"/>
                <a:gd name="connsiteY3" fmla="*/ 812800 h 812800"/>
                <a:gd name="connsiteX4" fmla="*/ 0 w 6390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0233" h="812800">
                  <a:moveTo>
                    <a:pt x="0" y="0"/>
                  </a:moveTo>
                  <a:lnTo>
                    <a:pt x="6390233" y="0"/>
                  </a:lnTo>
                  <a:lnTo>
                    <a:pt x="6390233" y="812800"/>
                  </a:lnTo>
                  <a:lnTo>
                    <a:pt x="0" y="812800"/>
                  </a:lnTo>
                  <a:lnTo>
                    <a:pt x="0" y="0"/>
                  </a:lnTo>
                  <a:close/>
                </a:path>
              </a:pathLst>
            </a:custGeom>
            <a:solidFill>
              <a:srgbClr val="8C8A87"/>
            </a:solidFill>
            <a:ln w="28575">
              <a:solidFill>
                <a:srgbClr val="8C8A8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5160"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latin typeface="Arial" pitchFamily="34" charset="0"/>
                  <a:cs typeface="Arial" pitchFamily="34" charset="0"/>
                </a:rPr>
                <a:t>What do you expect to learn today?</a:t>
              </a:r>
              <a:endParaRPr lang="en-US" sz="1800" kern="1200" dirty="0">
                <a:solidFill>
                  <a:schemeClr val="bg1"/>
                </a:solidFill>
                <a:latin typeface="Arial" pitchFamily="34" charset="0"/>
                <a:cs typeface="Arial" pitchFamily="34" charset="0"/>
              </a:endParaRPr>
            </a:p>
          </p:txBody>
        </p:sp>
        <p:sp>
          <p:nvSpPr>
            <p:cNvPr id="32" name="Oval 31"/>
            <p:cNvSpPr/>
            <p:nvPr/>
          </p:nvSpPr>
          <p:spPr>
            <a:xfrm>
              <a:off x="1755714" y="4604191"/>
              <a:ext cx="1016000" cy="1016000"/>
            </a:xfrm>
            <a:prstGeom prst="ellipse">
              <a:avLst/>
            </a:prstGeom>
            <a:ln w="28575">
              <a:solidFill>
                <a:srgbClr val="0051BA"/>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pic>
        <p:nvPicPr>
          <p:cNvPr id="34" name="Picture 71" descr="SP_Picto_Black_E&amp;U_EnergyEfficientLightBul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5800" y="4794691"/>
            <a:ext cx="6350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1" descr="SP_Picto_Black_Transportation_Airpla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10860">
            <a:off x="1982203" y="2303522"/>
            <a:ext cx="656797" cy="656797"/>
          </a:xfrm>
          <a:prstGeom prst="rect">
            <a:avLst/>
          </a:prstGeom>
          <a:noFill/>
          <a:extLst>
            <a:ext uri="{909E8E84-426E-40DD-AFC4-6F175D3DCCD1}">
              <a14:hiddenFill xmlns:a14="http://schemas.microsoft.com/office/drawing/2010/main">
                <a:solidFill>
                  <a:srgbClr val="FFFFFF"/>
                </a:solidFill>
              </a14:hiddenFill>
            </a:ext>
          </a:extLst>
        </p:spPr>
      </p:pic>
      <p:sp>
        <p:nvSpPr>
          <p:cNvPr id="39" name="Title 1"/>
          <p:cNvSpPr txBox="1">
            <a:spLocks/>
          </p:cNvSpPr>
          <p:nvPr/>
        </p:nvSpPr>
        <p:spPr>
          <a:xfrm>
            <a:off x="3069265" y="731838"/>
            <a:ext cx="4474535" cy="715962"/>
          </a:xfrm>
          <a:prstGeom prst="rect">
            <a:avLst/>
          </a:prstGeom>
        </p:spPr>
        <p:txBody>
          <a:bodyPr>
            <a:normAutofit/>
          </a:bodyPr>
          <a:lstStyle>
            <a:lvl1pPr algn="l" defTabSz="914400" rtl="0" eaLnBrk="1" latinLnBrk="0" hangingPunct="1">
              <a:spcBef>
                <a:spcPct val="0"/>
              </a:spcBef>
              <a:buNone/>
              <a:defRPr sz="2400" kern="1200" baseline="0">
                <a:solidFill>
                  <a:srgbClr val="0051BA"/>
                </a:solidFill>
                <a:latin typeface="Arial" pitchFamily="34" charset="0"/>
                <a:ea typeface="+mj-ea"/>
                <a:cs typeface="Arial" pitchFamily="34" charset="0"/>
              </a:defRPr>
            </a:lvl1pPr>
          </a:lstStyle>
          <a:p>
            <a:r>
              <a:rPr lang="en-US" sz="2200" b="1" dirty="0" smtClean="0"/>
              <a:t>What’s in it for you?</a:t>
            </a:r>
            <a:endParaRPr lang="en-US" sz="2200" b="1" dirty="0">
              <a:solidFill>
                <a:srgbClr val="FF0000"/>
              </a:solidFill>
            </a:endParaRPr>
          </a:p>
        </p:txBody>
      </p:sp>
      <p:pic>
        <p:nvPicPr>
          <p:cNvPr id="41" name="Picture 56" descr="SP_Picto_Black_General_Partnershi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1877" y="3566446"/>
            <a:ext cx="631825" cy="63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179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dirty="0" smtClean="0"/>
              <a:t>ATA 24</a:t>
            </a:r>
            <a:endParaRPr lang="en-US" dirty="0"/>
          </a:p>
        </p:txBody>
      </p:sp>
      <p:sp>
        <p:nvSpPr>
          <p:cNvPr id="6" name="Footer Placeholder 5"/>
          <p:cNvSpPr>
            <a:spLocks noGrp="1"/>
          </p:cNvSpPr>
          <p:nvPr>
            <p:ph type="ftr" sz="quarter" idx="11"/>
          </p:nvPr>
        </p:nvSpPr>
        <p:spPr/>
        <p:txBody>
          <a:bodyPr/>
          <a:lstStyle/>
          <a:p>
            <a:r>
              <a:rPr lang="en-US" dirty="0" smtClean="0"/>
              <a:t>© CAE 2015</a:t>
            </a:r>
            <a:endParaRPr lang="en-US" dirty="0"/>
          </a:p>
        </p:txBody>
      </p:sp>
      <p:sp>
        <p:nvSpPr>
          <p:cNvPr id="7" name="Slide Number Placeholder 6"/>
          <p:cNvSpPr>
            <a:spLocks noGrp="1"/>
          </p:cNvSpPr>
          <p:nvPr>
            <p:ph type="sldNum" sz="quarter" idx="12"/>
          </p:nvPr>
        </p:nvSpPr>
        <p:spPr/>
        <p:txBody>
          <a:bodyPr/>
          <a:lstStyle/>
          <a:p>
            <a:fld id="{9B616938-3057-45D1-A71D-FDDC21D75515}" type="slidenum">
              <a:rPr lang="en-US" smtClean="0"/>
              <a:t>3</a:t>
            </a:fld>
            <a:endParaRPr lang="en-US" dirty="0"/>
          </a:p>
        </p:txBody>
      </p:sp>
      <p:sp>
        <p:nvSpPr>
          <p:cNvPr id="3" name="Content Placeholder 2"/>
          <p:cNvSpPr>
            <a:spLocks noGrp="1"/>
          </p:cNvSpPr>
          <p:nvPr>
            <p:ph idx="4294967295"/>
          </p:nvPr>
        </p:nvSpPr>
        <p:spPr>
          <a:xfrm>
            <a:off x="1600200" y="1295401"/>
            <a:ext cx="7315200" cy="4800600"/>
          </a:xfrm>
          <a:prstGeom prst="rect">
            <a:avLst/>
          </a:prstGeom>
        </p:spPr>
        <p:txBody>
          <a:bodyPr>
            <a:normAutofit/>
          </a:bodyPr>
          <a:lstStyle/>
          <a:p>
            <a:pPr marL="0" lvl="0" indent="0">
              <a:buNone/>
            </a:pPr>
            <a:r>
              <a:rPr lang="en-CA" sz="1800" dirty="0" smtClean="0">
                <a:latin typeface="Arial" pitchFamily="34" charset="0"/>
                <a:cs typeface="Arial" pitchFamily="34" charset="0"/>
              </a:rPr>
              <a:t>By the end of this module, you will be able to:</a:t>
            </a:r>
          </a:p>
          <a:p>
            <a:pPr lvl="0"/>
            <a:r>
              <a:rPr lang="en-CA" sz="1800" dirty="0" smtClean="0">
                <a:latin typeface="Arial" pitchFamily="34" charset="0"/>
                <a:cs typeface="Arial" pitchFamily="34" charset="0"/>
              </a:rPr>
              <a:t>Identify </a:t>
            </a:r>
            <a:r>
              <a:rPr lang="en-CA" dirty="0"/>
              <a:t>the functions of all the system controls on the flight deck</a:t>
            </a:r>
            <a:endParaRPr lang="en-CA" sz="1800" dirty="0" smtClean="0">
              <a:latin typeface="Arial" pitchFamily="34" charset="0"/>
              <a:cs typeface="Arial" pitchFamily="34" charset="0"/>
            </a:endParaRPr>
          </a:p>
          <a:p>
            <a:pPr lvl="0"/>
            <a:r>
              <a:rPr lang="en-CA" sz="1800" dirty="0" smtClean="0">
                <a:latin typeface="Arial" pitchFamily="34" charset="0"/>
                <a:cs typeface="Arial" pitchFamily="34" charset="0"/>
              </a:rPr>
              <a:t>Identify </a:t>
            </a:r>
            <a:r>
              <a:rPr lang="en-CA" dirty="0"/>
              <a:t>the meaning of all the System Panel Indications on the flight </a:t>
            </a:r>
            <a:r>
              <a:rPr lang="en-CA" dirty="0" smtClean="0"/>
              <a:t>deck</a:t>
            </a:r>
          </a:p>
          <a:p>
            <a:pPr lvl="0"/>
            <a:r>
              <a:rPr lang="en-CA" sz="1800" dirty="0" smtClean="0">
                <a:latin typeface="Arial" pitchFamily="34" charset="0"/>
                <a:cs typeface="Arial" pitchFamily="34" charset="0"/>
              </a:rPr>
              <a:t>Recognize </a:t>
            </a:r>
            <a:r>
              <a:rPr lang="en-CA" dirty="0"/>
              <a:t>the layout of the Electrical System</a:t>
            </a:r>
            <a:endParaRPr lang="en-CA" sz="1800" dirty="0" smtClean="0">
              <a:latin typeface="Arial" pitchFamily="34" charset="0"/>
              <a:cs typeface="Arial" pitchFamily="34" charset="0"/>
            </a:endParaRPr>
          </a:p>
          <a:p>
            <a:pPr lvl="0"/>
            <a:r>
              <a:rPr lang="en-CA" sz="1800" dirty="0" smtClean="0">
                <a:latin typeface="Arial" pitchFamily="34" charset="0"/>
                <a:cs typeface="Arial" pitchFamily="34" charset="0"/>
              </a:rPr>
              <a:t>Recognize </a:t>
            </a:r>
            <a:r>
              <a:rPr lang="en-CA" dirty="0"/>
              <a:t>the Electrical System Synoptics</a:t>
            </a:r>
            <a:endParaRPr lang="en-CA" sz="1800" dirty="0" smtClean="0">
              <a:latin typeface="Arial" pitchFamily="34" charset="0"/>
              <a:cs typeface="Arial" pitchFamily="34" charset="0"/>
            </a:endParaRPr>
          </a:p>
          <a:p>
            <a:pPr lvl="0"/>
            <a:r>
              <a:rPr lang="en-CA" dirty="0"/>
              <a:t>D</a:t>
            </a:r>
            <a:r>
              <a:rPr lang="en-CA" dirty="0" smtClean="0"/>
              <a:t>escribe </a:t>
            </a:r>
            <a:r>
              <a:rPr lang="en-CA" dirty="0"/>
              <a:t>normal system operation in different phases of </a:t>
            </a:r>
            <a:r>
              <a:rPr lang="en-CA" dirty="0" smtClean="0"/>
              <a:t>flight</a:t>
            </a:r>
          </a:p>
          <a:p>
            <a:pPr lvl="0"/>
            <a:r>
              <a:rPr lang="en-CA" sz="1800" dirty="0" smtClean="0">
                <a:latin typeface="Arial" pitchFamily="34" charset="0"/>
                <a:cs typeface="Arial" pitchFamily="34" charset="0"/>
              </a:rPr>
              <a:t>Identify </a:t>
            </a:r>
            <a:r>
              <a:rPr lang="en-CA" dirty="0"/>
              <a:t>the system redundancies in case of Abnormal or Emergency </a:t>
            </a:r>
            <a:r>
              <a:rPr lang="en-CA" dirty="0" smtClean="0"/>
              <a:t>situations</a:t>
            </a:r>
          </a:p>
          <a:p>
            <a:pPr lvl="0"/>
            <a:r>
              <a:rPr lang="en-CA" sz="1800" dirty="0" smtClean="0">
                <a:latin typeface="Arial" pitchFamily="34" charset="0"/>
                <a:cs typeface="Arial" pitchFamily="34" charset="0"/>
              </a:rPr>
              <a:t>Recall </a:t>
            </a:r>
            <a:r>
              <a:rPr lang="en-CA" dirty="0"/>
              <a:t>required Handling and Servicing procedures</a:t>
            </a:r>
            <a:endParaRPr lang="en-US" sz="1800" dirty="0">
              <a:latin typeface="Arial" pitchFamily="34" charset="0"/>
              <a:cs typeface="Arial" pitchFamily="34" charset="0"/>
            </a:endParaRPr>
          </a:p>
          <a:p>
            <a:r>
              <a:rPr lang="en-CA" sz="1800" dirty="0" smtClean="0">
                <a:latin typeface="Arial" pitchFamily="34" charset="0"/>
                <a:cs typeface="Arial" pitchFamily="34" charset="0"/>
              </a:rPr>
              <a:t>Recognize </a:t>
            </a:r>
            <a:r>
              <a:rPr lang="en-CA" dirty="0"/>
              <a:t>the required ready knowledge of the System Limitations</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116582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ATA 24</a:t>
            </a:r>
            <a:endParaRPr lang="en-US" dirty="0"/>
          </a:p>
        </p:txBody>
      </p:sp>
      <p:sp>
        <p:nvSpPr>
          <p:cNvPr id="5" name="Footer Placeholder 4"/>
          <p:cNvSpPr>
            <a:spLocks noGrp="1"/>
          </p:cNvSpPr>
          <p:nvPr>
            <p:ph type="ftr" sz="quarter" idx="11"/>
          </p:nvPr>
        </p:nvSpPr>
        <p:spPr/>
        <p:txBody>
          <a:bodyPr/>
          <a:lstStyle/>
          <a:p>
            <a:r>
              <a:rPr lang="en-US" dirty="0" smtClean="0"/>
              <a:t>© CAE 2015</a:t>
            </a:r>
            <a:endParaRPr lang="en-US" dirty="0"/>
          </a:p>
        </p:txBody>
      </p:sp>
      <p:sp>
        <p:nvSpPr>
          <p:cNvPr id="6" name="Slide Number Placeholder 5"/>
          <p:cNvSpPr>
            <a:spLocks noGrp="1"/>
          </p:cNvSpPr>
          <p:nvPr>
            <p:ph type="sldNum" sz="quarter" idx="12"/>
          </p:nvPr>
        </p:nvSpPr>
        <p:spPr/>
        <p:txBody>
          <a:bodyPr/>
          <a:lstStyle/>
          <a:p>
            <a:fld id="{9B616938-3057-45D1-A71D-FDDC21D75515}" type="slidenum">
              <a:rPr lang="en-US" smtClean="0"/>
              <a:t>4</a:t>
            </a:fld>
            <a:endParaRPr lang="en-US" dirty="0"/>
          </a:p>
        </p:txBody>
      </p:sp>
      <p:grpSp>
        <p:nvGrpSpPr>
          <p:cNvPr id="19" name="Group 18"/>
          <p:cNvGrpSpPr/>
          <p:nvPr/>
        </p:nvGrpSpPr>
        <p:grpSpPr>
          <a:xfrm>
            <a:off x="1219200" y="1136918"/>
            <a:ext cx="7643759" cy="3551924"/>
            <a:chOff x="494530" y="1340037"/>
            <a:chExt cx="8037253" cy="3591708"/>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8894" y="1340037"/>
              <a:ext cx="1611595" cy="142549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6900" y="2031133"/>
              <a:ext cx="1611595" cy="1425490"/>
            </a:xfrm>
            <a:prstGeom prst="rect">
              <a:avLst/>
            </a:prstGeom>
          </p:spPr>
        </p:pic>
        <p:sp>
          <p:nvSpPr>
            <p:cNvPr id="23" name="Freeform 22"/>
            <p:cNvSpPr/>
            <p:nvPr/>
          </p:nvSpPr>
          <p:spPr>
            <a:xfrm>
              <a:off x="1776494" y="3504936"/>
              <a:ext cx="1583508" cy="1359734"/>
            </a:xfrm>
            <a:custGeom>
              <a:avLst/>
              <a:gdLst>
                <a:gd name="connsiteX0" fmla="*/ 0 w 1456865"/>
                <a:gd name="connsiteY0" fmla="*/ 625494 h 1250988"/>
                <a:gd name="connsiteX1" fmla="*/ 312747 w 1456865"/>
                <a:gd name="connsiteY1" fmla="*/ 0 h 1250988"/>
                <a:gd name="connsiteX2" fmla="*/ 1144118 w 1456865"/>
                <a:gd name="connsiteY2" fmla="*/ 0 h 1250988"/>
                <a:gd name="connsiteX3" fmla="*/ 1456865 w 1456865"/>
                <a:gd name="connsiteY3" fmla="*/ 625494 h 1250988"/>
                <a:gd name="connsiteX4" fmla="*/ 1144118 w 1456865"/>
                <a:gd name="connsiteY4" fmla="*/ 1250988 h 1250988"/>
                <a:gd name="connsiteX5" fmla="*/ 312747 w 1456865"/>
                <a:gd name="connsiteY5" fmla="*/ 1250988 h 1250988"/>
                <a:gd name="connsiteX6" fmla="*/ 0 w 1456865"/>
                <a:gd name="connsiteY6" fmla="*/ 625494 h 125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865" h="1250988">
                  <a:moveTo>
                    <a:pt x="0" y="625494"/>
                  </a:moveTo>
                  <a:lnTo>
                    <a:pt x="312747" y="0"/>
                  </a:lnTo>
                  <a:lnTo>
                    <a:pt x="1144118" y="0"/>
                  </a:lnTo>
                  <a:lnTo>
                    <a:pt x="1456865" y="625494"/>
                  </a:lnTo>
                  <a:lnTo>
                    <a:pt x="1144118" y="1250988"/>
                  </a:lnTo>
                  <a:lnTo>
                    <a:pt x="312747" y="1250988"/>
                  </a:lnTo>
                  <a:lnTo>
                    <a:pt x="0" y="625494"/>
                  </a:lnTo>
                  <a:close/>
                </a:path>
              </a:pathLst>
            </a:custGeom>
            <a:solidFill>
              <a:srgbClr val="8C8A87"/>
            </a:solidFill>
            <a:ln>
              <a:noFill/>
            </a:ln>
            <a:effectLst>
              <a:reflection blurRad="6350" endPos="0" dir="5400000" sy="-100000" algn="bl" rotWithShape="0"/>
            </a:effectLst>
            <a:scene3d>
              <a:camera prst="orthographicFront">
                <a:rot lat="0" lon="0" rev="0"/>
              </a:camera>
              <a:lightRig rig="threePt" dir="t">
                <a:rot lat="0" lon="0" rev="1200000"/>
              </a:lightRig>
            </a:scene3d>
            <a:sp3d>
              <a:bevelT w="0" h="0"/>
            </a:sp3d>
          </p:spPr>
          <p:style>
            <a:lnRef idx="1">
              <a:scrgbClr r="0" g="0" b="0"/>
            </a:lnRef>
            <a:fillRef idx="3">
              <a:scrgbClr r="0" g="0" b="0"/>
            </a:fillRef>
            <a:effectRef idx="3">
              <a:scrgbClr r="0" g="0" b="0"/>
            </a:effectRef>
            <a:fontRef idx="minor">
              <a:schemeClr val="lt1"/>
            </a:fontRef>
          </p:style>
          <p:txBody>
            <a:bodyPr spcFirstLastPara="0" vert="horz" wrap="square" lIns="225654" tIns="209006" rIns="225654" bIns="209006" numCol="1" spcCol="1270" anchor="ctr" anchorCtr="0">
              <a:noAutofit/>
            </a:bodyPr>
            <a:lstStyle/>
            <a:p>
              <a:pPr algn="ctr" defTabSz="533400">
                <a:lnSpc>
                  <a:spcPct val="90000"/>
                </a:lnSpc>
                <a:spcAft>
                  <a:spcPct val="35000"/>
                </a:spcAft>
              </a:pPr>
              <a:r>
                <a:rPr lang="en-US" sz="1400" b="1" dirty="0" smtClean="0">
                  <a:solidFill>
                    <a:srgbClr val="FFFFFF"/>
                  </a:solidFill>
                </a:rPr>
                <a:t>Normal System Operations</a:t>
              </a:r>
              <a:endParaRPr lang="en-US" sz="1400" b="1" dirty="0">
                <a:solidFill>
                  <a:srgbClr val="FFFFFF"/>
                </a:solidFill>
              </a:endParaRPr>
            </a:p>
          </p:txBody>
        </p:sp>
        <p:sp>
          <p:nvSpPr>
            <p:cNvPr id="24" name="Freeform 23"/>
            <p:cNvSpPr/>
            <p:nvPr/>
          </p:nvSpPr>
          <p:spPr>
            <a:xfrm>
              <a:off x="494530" y="2798665"/>
              <a:ext cx="1583508" cy="1359734"/>
            </a:xfrm>
            <a:custGeom>
              <a:avLst/>
              <a:gdLst>
                <a:gd name="connsiteX0" fmla="*/ 0 w 1456865"/>
                <a:gd name="connsiteY0" fmla="*/ 625494 h 1250988"/>
                <a:gd name="connsiteX1" fmla="*/ 312747 w 1456865"/>
                <a:gd name="connsiteY1" fmla="*/ 0 h 1250988"/>
                <a:gd name="connsiteX2" fmla="*/ 1144118 w 1456865"/>
                <a:gd name="connsiteY2" fmla="*/ 0 h 1250988"/>
                <a:gd name="connsiteX3" fmla="*/ 1456865 w 1456865"/>
                <a:gd name="connsiteY3" fmla="*/ 625494 h 1250988"/>
                <a:gd name="connsiteX4" fmla="*/ 1144118 w 1456865"/>
                <a:gd name="connsiteY4" fmla="*/ 1250988 h 1250988"/>
                <a:gd name="connsiteX5" fmla="*/ 312747 w 1456865"/>
                <a:gd name="connsiteY5" fmla="*/ 1250988 h 1250988"/>
                <a:gd name="connsiteX6" fmla="*/ 0 w 1456865"/>
                <a:gd name="connsiteY6" fmla="*/ 625494 h 125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865" h="1250988">
                  <a:moveTo>
                    <a:pt x="0" y="625494"/>
                  </a:moveTo>
                  <a:lnTo>
                    <a:pt x="312747" y="0"/>
                  </a:lnTo>
                  <a:lnTo>
                    <a:pt x="1144118" y="0"/>
                  </a:lnTo>
                  <a:lnTo>
                    <a:pt x="1456865" y="625494"/>
                  </a:lnTo>
                  <a:lnTo>
                    <a:pt x="1144118" y="1250988"/>
                  </a:lnTo>
                  <a:lnTo>
                    <a:pt x="312747" y="1250988"/>
                  </a:lnTo>
                  <a:lnTo>
                    <a:pt x="0" y="625494"/>
                  </a:lnTo>
                  <a:close/>
                </a:path>
              </a:pathLst>
            </a:custGeom>
            <a:solidFill>
              <a:srgbClr val="0051BA"/>
            </a:solidFill>
            <a:ln>
              <a:noFill/>
            </a:ln>
            <a:effectLst>
              <a:reflection blurRad="6350" endPos="0" dir="5400000" sy="-100000" algn="bl" rotWithShape="0"/>
            </a:effectLst>
            <a:scene3d>
              <a:camera prst="orthographicFront">
                <a:rot lat="0" lon="0" rev="0"/>
              </a:camera>
              <a:lightRig rig="threePt" dir="t">
                <a:rot lat="0" lon="0" rev="1200000"/>
              </a:lightRig>
            </a:scene3d>
            <a:sp3d>
              <a:bevelT w="0" h="0"/>
            </a:sp3d>
          </p:spPr>
          <p:style>
            <a:lnRef idx="1">
              <a:scrgbClr r="0" g="0" b="0"/>
            </a:lnRef>
            <a:fillRef idx="3">
              <a:scrgbClr r="0" g="0" b="0"/>
            </a:fillRef>
            <a:effectRef idx="3">
              <a:scrgbClr r="0" g="0" b="0"/>
            </a:effectRef>
            <a:fontRef idx="minor">
              <a:schemeClr val="lt1"/>
            </a:fontRef>
          </p:style>
          <p:txBody>
            <a:bodyPr spcFirstLastPara="0" vert="horz" wrap="square" lIns="225654" tIns="209006" rIns="225654" bIns="209006" numCol="1" spcCol="1270" anchor="ctr" anchorCtr="0">
              <a:noAutofit/>
            </a:bodyPr>
            <a:lstStyle/>
            <a:p>
              <a:pPr algn="ctr" defTabSz="533400">
                <a:lnSpc>
                  <a:spcPct val="90000"/>
                </a:lnSpc>
                <a:spcAft>
                  <a:spcPct val="35000"/>
                </a:spcAft>
              </a:pPr>
              <a:r>
                <a:rPr lang="en-US" sz="1400" b="1" dirty="0" smtClean="0">
                  <a:solidFill>
                    <a:schemeClr val="bg1"/>
                  </a:solidFill>
                </a:rPr>
                <a:t>General</a:t>
              </a:r>
              <a:endParaRPr lang="en-US" sz="1400" b="1" dirty="0">
                <a:solidFill>
                  <a:schemeClr val="bg1"/>
                </a:solidFill>
              </a:endParaRPr>
            </a:p>
          </p:txBody>
        </p:sp>
        <p:sp>
          <p:nvSpPr>
            <p:cNvPr id="25" name="Hexagon 24"/>
            <p:cNvSpPr/>
            <p:nvPr/>
          </p:nvSpPr>
          <p:spPr>
            <a:xfrm>
              <a:off x="1866620" y="3410207"/>
              <a:ext cx="169941" cy="146606"/>
            </a:xfrm>
            <a:prstGeom prst="hexagon">
              <a:avLst>
                <a:gd name="adj" fmla="val 25000"/>
                <a:gd name="vf" fmla="val 115470"/>
              </a:avLst>
            </a:prstGeom>
            <a:ln>
              <a:solidFill>
                <a:srgbClr val="F19027"/>
              </a:solidFill>
            </a:ln>
          </p:spPr>
          <p:style>
            <a:lnRef idx="1">
              <a:scrgbClr r="0" g="0" b="0"/>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26" name="Freeform 25"/>
            <p:cNvSpPr/>
            <p:nvPr/>
          </p:nvSpPr>
          <p:spPr>
            <a:xfrm>
              <a:off x="3056504" y="2799994"/>
              <a:ext cx="1583508" cy="1359734"/>
            </a:xfrm>
            <a:custGeom>
              <a:avLst/>
              <a:gdLst>
                <a:gd name="connsiteX0" fmla="*/ 0 w 1456865"/>
                <a:gd name="connsiteY0" fmla="*/ 625494 h 1250988"/>
                <a:gd name="connsiteX1" fmla="*/ 312747 w 1456865"/>
                <a:gd name="connsiteY1" fmla="*/ 0 h 1250988"/>
                <a:gd name="connsiteX2" fmla="*/ 1144118 w 1456865"/>
                <a:gd name="connsiteY2" fmla="*/ 0 h 1250988"/>
                <a:gd name="connsiteX3" fmla="*/ 1456865 w 1456865"/>
                <a:gd name="connsiteY3" fmla="*/ 625494 h 1250988"/>
                <a:gd name="connsiteX4" fmla="*/ 1144118 w 1456865"/>
                <a:gd name="connsiteY4" fmla="*/ 1250988 h 1250988"/>
                <a:gd name="connsiteX5" fmla="*/ 312747 w 1456865"/>
                <a:gd name="connsiteY5" fmla="*/ 1250988 h 1250988"/>
                <a:gd name="connsiteX6" fmla="*/ 0 w 1456865"/>
                <a:gd name="connsiteY6" fmla="*/ 625494 h 125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865" h="1250988">
                  <a:moveTo>
                    <a:pt x="0" y="625494"/>
                  </a:moveTo>
                  <a:lnTo>
                    <a:pt x="312747" y="0"/>
                  </a:lnTo>
                  <a:lnTo>
                    <a:pt x="1144118" y="0"/>
                  </a:lnTo>
                  <a:lnTo>
                    <a:pt x="1456865" y="625494"/>
                  </a:lnTo>
                  <a:lnTo>
                    <a:pt x="1144118" y="1250988"/>
                  </a:lnTo>
                  <a:lnTo>
                    <a:pt x="312747" y="1250988"/>
                  </a:lnTo>
                  <a:lnTo>
                    <a:pt x="0" y="625494"/>
                  </a:lnTo>
                  <a:close/>
                </a:path>
              </a:pathLst>
            </a:custGeom>
            <a:solidFill>
              <a:srgbClr val="8C8A87"/>
            </a:solidFill>
            <a:ln>
              <a:noFill/>
            </a:ln>
            <a:effectLst>
              <a:reflection blurRad="6350" endPos="0" dir="5400000" sy="-100000" algn="bl" rotWithShape="0"/>
            </a:effectLst>
            <a:scene3d>
              <a:camera prst="orthographicFront">
                <a:rot lat="0" lon="0" rev="0"/>
              </a:camera>
              <a:lightRig rig="threePt" dir="t">
                <a:rot lat="0" lon="0" rev="1200000"/>
              </a:lightRig>
            </a:scene3d>
            <a:sp3d>
              <a:bevelT w="0" h="0"/>
            </a:sp3d>
          </p:spPr>
          <p:style>
            <a:lnRef idx="1">
              <a:scrgbClr r="0" g="0" b="0"/>
            </a:lnRef>
            <a:fillRef idx="3">
              <a:scrgbClr r="0" g="0" b="0"/>
            </a:fillRef>
            <a:effectRef idx="3">
              <a:scrgbClr r="0" g="0" b="0"/>
            </a:effectRef>
            <a:fontRef idx="minor">
              <a:schemeClr val="lt1"/>
            </a:fontRef>
          </p:style>
          <p:txBody>
            <a:bodyPr spcFirstLastPara="0" vert="horz" wrap="square" lIns="225654" tIns="209006" rIns="225654" bIns="209006" numCol="1" spcCol="1270" anchor="ctr" anchorCtr="0">
              <a:noAutofit/>
            </a:bodyPr>
            <a:lstStyle/>
            <a:p>
              <a:pPr algn="ctr" defTabSz="533400">
                <a:lnSpc>
                  <a:spcPct val="90000"/>
                </a:lnSpc>
                <a:spcAft>
                  <a:spcPct val="35000"/>
                </a:spcAft>
              </a:pPr>
              <a:r>
                <a:rPr lang="en-US" sz="1400" b="1" dirty="0" smtClean="0">
                  <a:solidFill>
                    <a:srgbClr val="FFFFFF"/>
                  </a:solidFill>
                </a:rPr>
                <a:t>Abnormal/ Emergency System Operations</a:t>
              </a:r>
              <a:endParaRPr lang="en-US" sz="1400" b="1" dirty="0">
                <a:solidFill>
                  <a:srgbClr val="FFFFFF"/>
                </a:solidFill>
              </a:endParaRPr>
            </a:p>
          </p:txBody>
        </p:sp>
        <p:sp>
          <p:nvSpPr>
            <p:cNvPr id="27" name="Hexagon 26"/>
            <p:cNvSpPr/>
            <p:nvPr/>
          </p:nvSpPr>
          <p:spPr>
            <a:xfrm>
              <a:off x="2105006" y="3247747"/>
              <a:ext cx="169941" cy="146606"/>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29" name="Hexagon 28"/>
            <p:cNvSpPr/>
            <p:nvPr/>
          </p:nvSpPr>
          <p:spPr>
            <a:xfrm>
              <a:off x="4387565" y="1981703"/>
              <a:ext cx="169941" cy="146606"/>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30" name="Hexagon 29"/>
            <p:cNvSpPr/>
            <p:nvPr/>
          </p:nvSpPr>
          <p:spPr>
            <a:xfrm>
              <a:off x="3122104" y="4114150"/>
              <a:ext cx="169941" cy="146606"/>
            </a:xfrm>
            <a:prstGeom prst="hexagon">
              <a:avLst>
                <a:gd name="adj" fmla="val 25000"/>
                <a:gd name="vf" fmla="val 115470"/>
              </a:avLst>
            </a:prstGeom>
            <a:ln>
              <a:solidFill>
                <a:srgbClr val="F19027"/>
              </a:solidFill>
            </a:ln>
          </p:spPr>
          <p:style>
            <a:lnRef idx="1">
              <a:scrgbClr r="0" g="0" b="0"/>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31" name="Hexagon 30"/>
            <p:cNvSpPr/>
            <p:nvPr/>
          </p:nvSpPr>
          <p:spPr>
            <a:xfrm>
              <a:off x="4421133" y="3395694"/>
              <a:ext cx="169941" cy="146606"/>
            </a:xfrm>
            <a:prstGeom prst="hexagon">
              <a:avLst>
                <a:gd name="adj" fmla="val 25000"/>
                <a:gd name="vf" fmla="val 115470"/>
              </a:avLst>
            </a:prstGeom>
            <a:ln>
              <a:solidFill>
                <a:srgbClr val="F19027"/>
              </a:solidFill>
            </a:ln>
          </p:spPr>
          <p:style>
            <a:lnRef idx="1">
              <a:scrgbClr r="0" g="0" b="0"/>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32" name="Hexagon 31"/>
            <p:cNvSpPr/>
            <p:nvPr/>
          </p:nvSpPr>
          <p:spPr>
            <a:xfrm>
              <a:off x="4662575" y="3539572"/>
              <a:ext cx="169941" cy="146606"/>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33" name="Hexagon 32"/>
            <p:cNvSpPr/>
            <p:nvPr/>
          </p:nvSpPr>
          <p:spPr>
            <a:xfrm>
              <a:off x="4675131" y="2154725"/>
              <a:ext cx="169941" cy="146606"/>
            </a:xfrm>
            <a:prstGeom prst="hexagon">
              <a:avLst>
                <a:gd name="adj" fmla="val 25000"/>
                <a:gd name="vf" fmla="val 115470"/>
              </a:avLst>
            </a:prstGeom>
            <a:ln>
              <a:solidFill>
                <a:srgbClr val="F19027"/>
              </a:solidFill>
            </a:ln>
          </p:spPr>
          <p:style>
            <a:lnRef idx="1">
              <a:scrgbClr r="0" g="0" b="0"/>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2836" y="2771678"/>
              <a:ext cx="1611595" cy="1425490"/>
            </a:xfrm>
            <a:prstGeom prst="rect">
              <a:avLst/>
            </a:prstGeom>
          </p:spPr>
        </p:pic>
        <p:sp>
          <p:nvSpPr>
            <p:cNvPr id="36" name="Freeform 35"/>
            <p:cNvSpPr/>
            <p:nvPr/>
          </p:nvSpPr>
          <p:spPr>
            <a:xfrm>
              <a:off x="6948275" y="3516112"/>
              <a:ext cx="1583508" cy="1359734"/>
            </a:xfrm>
            <a:custGeom>
              <a:avLst/>
              <a:gdLst>
                <a:gd name="connsiteX0" fmla="*/ 0 w 1456865"/>
                <a:gd name="connsiteY0" fmla="*/ 625494 h 1250988"/>
                <a:gd name="connsiteX1" fmla="*/ 312747 w 1456865"/>
                <a:gd name="connsiteY1" fmla="*/ 0 h 1250988"/>
                <a:gd name="connsiteX2" fmla="*/ 1144118 w 1456865"/>
                <a:gd name="connsiteY2" fmla="*/ 0 h 1250988"/>
                <a:gd name="connsiteX3" fmla="*/ 1456865 w 1456865"/>
                <a:gd name="connsiteY3" fmla="*/ 625494 h 1250988"/>
                <a:gd name="connsiteX4" fmla="*/ 1144118 w 1456865"/>
                <a:gd name="connsiteY4" fmla="*/ 1250988 h 1250988"/>
                <a:gd name="connsiteX5" fmla="*/ 312747 w 1456865"/>
                <a:gd name="connsiteY5" fmla="*/ 1250988 h 1250988"/>
                <a:gd name="connsiteX6" fmla="*/ 0 w 1456865"/>
                <a:gd name="connsiteY6" fmla="*/ 625494 h 125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865" h="1250988">
                  <a:moveTo>
                    <a:pt x="0" y="625494"/>
                  </a:moveTo>
                  <a:lnTo>
                    <a:pt x="312747" y="0"/>
                  </a:lnTo>
                  <a:lnTo>
                    <a:pt x="1144118" y="0"/>
                  </a:lnTo>
                  <a:lnTo>
                    <a:pt x="1456865" y="625494"/>
                  </a:lnTo>
                  <a:lnTo>
                    <a:pt x="1144118" y="1250988"/>
                  </a:lnTo>
                  <a:lnTo>
                    <a:pt x="312747" y="1250988"/>
                  </a:lnTo>
                  <a:lnTo>
                    <a:pt x="0" y="625494"/>
                  </a:lnTo>
                  <a:close/>
                </a:path>
              </a:pathLst>
            </a:custGeom>
            <a:solidFill>
              <a:srgbClr val="0051BA"/>
            </a:solidFill>
            <a:ln>
              <a:noFill/>
            </a:ln>
            <a:effectLst>
              <a:reflection blurRad="6350" endPos="0" dir="5400000" sy="-100000" algn="bl" rotWithShape="0"/>
            </a:effectLst>
            <a:scene3d>
              <a:camera prst="orthographicFront">
                <a:rot lat="0" lon="0" rev="0"/>
              </a:camera>
              <a:lightRig rig="threePt" dir="t">
                <a:rot lat="0" lon="0" rev="1200000"/>
              </a:lightRig>
            </a:scene3d>
            <a:sp3d>
              <a:bevelT w="0" h="0"/>
            </a:sp3d>
          </p:spPr>
          <p:style>
            <a:lnRef idx="1">
              <a:scrgbClr r="0" g="0" b="0"/>
            </a:lnRef>
            <a:fillRef idx="3">
              <a:scrgbClr r="0" g="0" b="0"/>
            </a:fillRef>
            <a:effectRef idx="3">
              <a:scrgbClr r="0" g="0" b="0"/>
            </a:effectRef>
            <a:fontRef idx="minor">
              <a:schemeClr val="lt1"/>
            </a:fontRef>
          </p:style>
          <p:txBody>
            <a:bodyPr spcFirstLastPara="0" vert="horz" wrap="square" lIns="225654" tIns="209006" rIns="225654" bIns="209006" numCol="1" spcCol="1270" anchor="ctr" anchorCtr="0">
              <a:noAutofit/>
            </a:bodyPr>
            <a:lstStyle/>
            <a:p>
              <a:pPr algn="ctr" defTabSz="533400">
                <a:lnSpc>
                  <a:spcPct val="90000"/>
                </a:lnSpc>
                <a:spcAft>
                  <a:spcPct val="35000"/>
                </a:spcAft>
              </a:pPr>
              <a:r>
                <a:rPr lang="en-US" sz="1400" b="1" dirty="0" smtClean="0">
                  <a:solidFill>
                    <a:srgbClr val="FFFFFF"/>
                  </a:solidFill>
                </a:rPr>
                <a:t>Conclusion</a:t>
              </a:r>
              <a:endParaRPr lang="en-US" sz="1400" b="1" dirty="0">
                <a:solidFill>
                  <a:srgbClr val="FFFFFF"/>
                </a:solidFill>
              </a:endParaRPr>
            </a:p>
          </p:txBody>
        </p:sp>
        <p:sp>
          <p:nvSpPr>
            <p:cNvPr id="37" name="Freeform 36"/>
            <p:cNvSpPr/>
            <p:nvPr/>
          </p:nvSpPr>
          <p:spPr>
            <a:xfrm>
              <a:off x="5634643" y="1382910"/>
              <a:ext cx="1583508" cy="1359734"/>
            </a:xfrm>
            <a:custGeom>
              <a:avLst/>
              <a:gdLst>
                <a:gd name="connsiteX0" fmla="*/ 0 w 1456865"/>
                <a:gd name="connsiteY0" fmla="*/ 625494 h 1250988"/>
                <a:gd name="connsiteX1" fmla="*/ 312747 w 1456865"/>
                <a:gd name="connsiteY1" fmla="*/ 0 h 1250988"/>
                <a:gd name="connsiteX2" fmla="*/ 1144118 w 1456865"/>
                <a:gd name="connsiteY2" fmla="*/ 0 h 1250988"/>
                <a:gd name="connsiteX3" fmla="*/ 1456865 w 1456865"/>
                <a:gd name="connsiteY3" fmla="*/ 625494 h 1250988"/>
                <a:gd name="connsiteX4" fmla="*/ 1144118 w 1456865"/>
                <a:gd name="connsiteY4" fmla="*/ 1250988 h 1250988"/>
                <a:gd name="connsiteX5" fmla="*/ 312747 w 1456865"/>
                <a:gd name="connsiteY5" fmla="*/ 1250988 h 1250988"/>
                <a:gd name="connsiteX6" fmla="*/ 0 w 1456865"/>
                <a:gd name="connsiteY6" fmla="*/ 625494 h 125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865" h="1250988">
                  <a:moveTo>
                    <a:pt x="0" y="625494"/>
                  </a:moveTo>
                  <a:lnTo>
                    <a:pt x="312747" y="0"/>
                  </a:lnTo>
                  <a:lnTo>
                    <a:pt x="1144118" y="0"/>
                  </a:lnTo>
                  <a:lnTo>
                    <a:pt x="1456865" y="625494"/>
                  </a:lnTo>
                  <a:lnTo>
                    <a:pt x="1144118" y="1250988"/>
                  </a:lnTo>
                  <a:lnTo>
                    <a:pt x="312747" y="1250988"/>
                  </a:lnTo>
                  <a:lnTo>
                    <a:pt x="0" y="625494"/>
                  </a:lnTo>
                  <a:close/>
                </a:path>
              </a:pathLst>
            </a:custGeom>
            <a:solidFill>
              <a:srgbClr val="8C8A87"/>
            </a:solidFill>
            <a:ln>
              <a:noFill/>
            </a:ln>
            <a:effectLst>
              <a:reflection blurRad="6350" endPos="0" dir="5400000" sy="-100000" algn="bl" rotWithShape="0"/>
            </a:effectLst>
            <a:scene3d>
              <a:camera prst="orthographicFront">
                <a:rot lat="0" lon="0" rev="0"/>
              </a:camera>
              <a:lightRig rig="threePt" dir="t">
                <a:rot lat="0" lon="0" rev="1200000"/>
              </a:lightRig>
            </a:scene3d>
            <a:sp3d>
              <a:bevelT w="0" h="0"/>
            </a:sp3d>
          </p:spPr>
          <p:style>
            <a:lnRef idx="1">
              <a:scrgbClr r="0" g="0" b="0"/>
            </a:lnRef>
            <a:fillRef idx="3">
              <a:scrgbClr r="0" g="0" b="0"/>
            </a:fillRef>
            <a:effectRef idx="3">
              <a:scrgbClr r="0" g="0" b="0"/>
            </a:effectRef>
            <a:fontRef idx="minor">
              <a:schemeClr val="lt1"/>
            </a:fontRef>
          </p:style>
          <p:txBody>
            <a:bodyPr spcFirstLastPara="0" vert="horz" wrap="square" lIns="225654" tIns="209006" rIns="225654" bIns="209006" numCol="1" spcCol="1270" anchor="ctr" anchorCtr="0">
              <a:noAutofit/>
            </a:bodyPr>
            <a:lstStyle/>
            <a:p>
              <a:pPr algn="ctr" defTabSz="533400">
                <a:lnSpc>
                  <a:spcPct val="90000"/>
                </a:lnSpc>
                <a:spcAft>
                  <a:spcPct val="35000"/>
                </a:spcAft>
              </a:pPr>
              <a:r>
                <a:rPr lang="en-US" sz="1400" b="1" dirty="0" smtClean="0">
                  <a:solidFill>
                    <a:srgbClr val="FFFFFF"/>
                  </a:solidFill>
                </a:rPr>
                <a:t>Handling and Servicing</a:t>
              </a:r>
              <a:endParaRPr lang="en-US" sz="1400" b="1" dirty="0">
                <a:solidFill>
                  <a:srgbClr val="FFFFFF"/>
                </a:solidFill>
              </a:endParaRPr>
            </a:p>
          </p:txBody>
        </p:sp>
        <p:sp>
          <p:nvSpPr>
            <p:cNvPr id="38" name="Freeform 37"/>
            <p:cNvSpPr/>
            <p:nvPr/>
          </p:nvSpPr>
          <p:spPr>
            <a:xfrm>
              <a:off x="4345305" y="2098322"/>
              <a:ext cx="1583508" cy="1359734"/>
            </a:xfrm>
            <a:custGeom>
              <a:avLst/>
              <a:gdLst>
                <a:gd name="connsiteX0" fmla="*/ 0 w 1456865"/>
                <a:gd name="connsiteY0" fmla="*/ 625494 h 1250988"/>
                <a:gd name="connsiteX1" fmla="*/ 312747 w 1456865"/>
                <a:gd name="connsiteY1" fmla="*/ 0 h 1250988"/>
                <a:gd name="connsiteX2" fmla="*/ 1144118 w 1456865"/>
                <a:gd name="connsiteY2" fmla="*/ 0 h 1250988"/>
                <a:gd name="connsiteX3" fmla="*/ 1456865 w 1456865"/>
                <a:gd name="connsiteY3" fmla="*/ 625494 h 1250988"/>
                <a:gd name="connsiteX4" fmla="*/ 1144118 w 1456865"/>
                <a:gd name="connsiteY4" fmla="*/ 1250988 h 1250988"/>
                <a:gd name="connsiteX5" fmla="*/ 312747 w 1456865"/>
                <a:gd name="connsiteY5" fmla="*/ 1250988 h 1250988"/>
                <a:gd name="connsiteX6" fmla="*/ 0 w 1456865"/>
                <a:gd name="connsiteY6" fmla="*/ 625494 h 125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865" h="1250988">
                  <a:moveTo>
                    <a:pt x="0" y="625494"/>
                  </a:moveTo>
                  <a:lnTo>
                    <a:pt x="312747" y="0"/>
                  </a:lnTo>
                  <a:lnTo>
                    <a:pt x="1144118" y="0"/>
                  </a:lnTo>
                  <a:lnTo>
                    <a:pt x="1456865" y="625494"/>
                  </a:lnTo>
                  <a:lnTo>
                    <a:pt x="1144118" y="1250988"/>
                  </a:lnTo>
                  <a:lnTo>
                    <a:pt x="312747" y="1250988"/>
                  </a:lnTo>
                  <a:lnTo>
                    <a:pt x="0" y="625494"/>
                  </a:lnTo>
                  <a:close/>
                </a:path>
              </a:pathLst>
            </a:custGeom>
            <a:solidFill>
              <a:srgbClr val="8C8A87"/>
            </a:solidFill>
            <a:ln>
              <a:noFill/>
            </a:ln>
            <a:effectLst>
              <a:reflection blurRad="6350" endPos="0" dir="5400000" sy="-100000" algn="bl" rotWithShape="0"/>
            </a:effectLst>
            <a:scene3d>
              <a:camera prst="orthographicFront">
                <a:rot lat="0" lon="0" rev="0"/>
              </a:camera>
              <a:lightRig rig="threePt" dir="t">
                <a:rot lat="0" lon="0" rev="1200000"/>
              </a:lightRig>
            </a:scene3d>
            <a:sp3d>
              <a:bevelT w="0" h="0"/>
            </a:sp3d>
          </p:spPr>
          <p:style>
            <a:lnRef idx="1">
              <a:scrgbClr r="0" g="0" b="0"/>
            </a:lnRef>
            <a:fillRef idx="3">
              <a:scrgbClr r="0" g="0" b="0"/>
            </a:fillRef>
            <a:effectRef idx="3">
              <a:scrgbClr r="0" g="0" b="0"/>
            </a:effectRef>
            <a:fontRef idx="minor">
              <a:schemeClr val="lt1"/>
            </a:fontRef>
          </p:style>
          <p:txBody>
            <a:bodyPr spcFirstLastPara="0" vert="horz" wrap="square" lIns="225654" tIns="209006" rIns="225654" bIns="209006" numCol="1" spcCol="1270" anchor="ctr" anchorCtr="0">
              <a:noAutofit/>
            </a:bodyPr>
            <a:lstStyle/>
            <a:p>
              <a:pPr algn="ctr" defTabSz="533400">
                <a:lnSpc>
                  <a:spcPct val="90000"/>
                </a:lnSpc>
                <a:spcAft>
                  <a:spcPct val="35000"/>
                </a:spcAft>
              </a:pPr>
              <a:r>
                <a:rPr lang="en-US" sz="1400" b="1" dirty="0" smtClean="0">
                  <a:solidFill>
                    <a:srgbClr val="FFFFFF"/>
                  </a:solidFill>
                </a:rPr>
                <a:t>Component Location</a:t>
              </a:r>
              <a:endParaRPr lang="en-US" sz="1400" b="1" dirty="0">
                <a:solidFill>
                  <a:srgbClr val="FFFFFF"/>
                </a:solidFill>
              </a:endParaRPr>
            </a:p>
          </p:txBody>
        </p:sp>
        <p:sp>
          <p:nvSpPr>
            <p:cNvPr id="39" name="Hexagon 38"/>
            <p:cNvSpPr/>
            <p:nvPr/>
          </p:nvSpPr>
          <p:spPr>
            <a:xfrm>
              <a:off x="8004571" y="3291354"/>
              <a:ext cx="169941" cy="146606"/>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40" name="Hexagon 39"/>
            <p:cNvSpPr/>
            <p:nvPr/>
          </p:nvSpPr>
          <p:spPr>
            <a:xfrm>
              <a:off x="6719415" y="2812358"/>
              <a:ext cx="169941" cy="146606"/>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41" name="Hexagon 40"/>
            <p:cNvSpPr/>
            <p:nvPr/>
          </p:nvSpPr>
          <p:spPr>
            <a:xfrm>
              <a:off x="4675131" y="2154725"/>
              <a:ext cx="169941" cy="146606"/>
            </a:xfrm>
            <a:prstGeom prst="hexagon">
              <a:avLst>
                <a:gd name="adj" fmla="val 25000"/>
                <a:gd name="vf" fmla="val 115470"/>
              </a:avLst>
            </a:prstGeom>
            <a:ln>
              <a:solidFill>
                <a:srgbClr val="F19027"/>
              </a:solidFill>
            </a:ln>
          </p:spPr>
          <p:style>
            <a:lnRef idx="1">
              <a:scrgbClr r="0" g="0" b="0"/>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42" name="Hexagon 41"/>
            <p:cNvSpPr/>
            <p:nvPr/>
          </p:nvSpPr>
          <p:spPr>
            <a:xfrm>
              <a:off x="6719415" y="2524838"/>
              <a:ext cx="169941" cy="146606"/>
            </a:xfrm>
            <a:prstGeom prst="hexagon">
              <a:avLst>
                <a:gd name="adj" fmla="val 25000"/>
                <a:gd name="vf" fmla="val 115470"/>
              </a:avLst>
            </a:prstGeom>
            <a:ln>
              <a:solidFill>
                <a:srgbClr val="F19027"/>
              </a:solidFill>
            </a:ln>
          </p:spPr>
          <p:style>
            <a:lnRef idx="1">
              <a:scrgbClr r="0" g="0" b="0"/>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43" name="Hexagon 42"/>
            <p:cNvSpPr/>
            <p:nvPr/>
          </p:nvSpPr>
          <p:spPr>
            <a:xfrm>
              <a:off x="8004571" y="3542300"/>
              <a:ext cx="169941" cy="146606"/>
            </a:xfrm>
            <a:prstGeom prst="hexagon">
              <a:avLst>
                <a:gd name="adj" fmla="val 25000"/>
                <a:gd name="vf" fmla="val 115470"/>
              </a:avLst>
            </a:prstGeom>
            <a:ln>
              <a:solidFill>
                <a:srgbClr val="F19027"/>
              </a:solidFill>
            </a:ln>
          </p:spPr>
          <p:style>
            <a:lnRef idx="1">
              <a:scrgbClr r="0" g="0" b="0"/>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6255" y="3496624"/>
              <a:ext cx="1622485" cy="1435121"/>
            </a:xfrm>
            <a:prstGeom prst="rect">
              <a:avLst/>
            </a:prstGeom>
          </p:spPr>
        </p:pic>
        <p:sp>
          <p:nvSpPr>
            <p:cNvPr id="45" name="Hexagon 44"/>
            <p:cNvSpPr/>
            <p:nvPr/>
          </p:nvSpPr>
          <p:spPr>
            <a:xfrm>
              <a:off x="4660427" y="3537424"/>
              <a:ext cx="169941" cy="146606"/>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46" name="Freeform 45"/>
            <p:cNvSpPr/>
            <p:nvPr/>
          </p:nvSpPr>
          <p:spPr>
            <a:xfrm>
              <a:off x="6945391" y="2082548"/>
              <a:ext cx="1583508" cy="1359734"/>
            </a:xfrm>
            <a:custGeom>
              <a:avLst/>
              <a:gdLst>
                <a:gd name="connsiteX0" fmla="*/ 0 w 1456865"/>
                <a:gd name="connsiteY0" fmla="*/ 625494 h 1250988"/>
                <a:gd name="connsiteX1" fmla="*/ 312747 w 1456865"/>
                <a:gd name="connsiteY1" fmla="*/ 0 h 1250988"/>
                <a:gd name="connsiteX2" fmla="*/ 1144118 w 1456865"/>
                <a:gd name="connsiteY2" fmla="*/ 0 h 1250988"/>
                <a:gd name="connsiteX3" fmla="*/ 1456865 w 1456865"/>
                <a:gd name="connsiteY3" fmla="*/ 625494 h 1250988"/>
                <a:gd name="connsiteX4" fmla="*/ 1144118 w 1456865"/>
                <a:gd name="connsiteY4" fmla="*/ 1250988 h 1250988"/>
                <a:gd name="connsiteX5" fmla="*/ 312747 w 1456865"/>
                <a:gd name="connsiteY5" fmla="*/ 1250988 h 1250988"/>
                <a:gd name="connsiteX6" fmla="*/ 0 w 1456865"/>
                <a:gd name="connsiteY6" fmla="*/ 625494 h 125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865" h="1250988">
                  <a:moveTo>
                    <a:pt x="0" y="625494"/>
                  </a:moveTo>
                  <a:lnTo>
                    <a:pt x="312747" y="0"/>
                  </a:lnTo>
                  <a:lnTo>
                    <a:pt x="1144118" y="0"/>
                  </a:lnTo>
                  <a:lnTo>
                    <a:pt x="1456865" y="625494"/>
                  </a:lnTo>
                  <a:lnTo>
                    <a:pt x="1144118" y="1250988"/>
                  </a:lnTo>
                  <a:lnTo>
                    <a:pt x="312747" y="1250988"/>
                  </a:lnTo>
                  <a:lnTo>
                    <a:pt x="0" y="625494"/>
                  </a:lnTo>
                  <a:close/>
                </a:path>
              </a:pathLst>
            </a:custGeom>
            <a:solidFill>
              <a:srgbClr val="8C8A87"/>
            </a:solidFill>
            <a:ln>
              <a:noFill/>
            </a:ln>
            <a:effectLst>
              <a:reflection blurRad="6350" endPos="0" dir="5400000" sy="-100000" algn="bl" rotWithShape="0"/>
            </a:effectLst>
            <a:scene3d>
              <a:camera prst="orthographicFront">
                <a:rot lat="0" lon="0" rev="0"/>
              </a:camera>
              <a:lightRig rig="threePt" dir="t">
                <a:rot lat="0" lon="0" rev="1200000"/>
              </a:lightRig>
            </a:scene3d>
            <a:sp3d>
              <a:bevelT w="0" h="0"/>
            </a:sp3d>
          </p:spPr>
          <p:style>
            <a:lnRef idx="1">
              <a:scrgbClr r="0" g="0" b="0"/>
            </a:lnRef>
            <a:fillRef idx="3">
              <a:scrgbClr r="0" g="0" b="0"/>
            </a:fillRef>
            <a:effectRef idx="3">
              <a:scrgbClr r="0" g="0" b="0"/>
            </a:effectRef>
            <a:fontRef idx="minor">
              <a:schemeClr val="lt1"/>
            </a:fontRef>
          </p:style>
          <p:txBody>
            <a:bodyPr spcFirstLastPara="0" vert="horz" wrap="square" lIns="225654" tIns="209006" rIns="225654" bIns="209006" numCol="1" spcCol="1270" anchor="ctr" anchorCtr="0">
              <a:noAutofit/>
            </a:bodyPr>
            <a:lstStyle/>
            <a:p>
              <a:pPr algn="ctr" defTabSz="533400">
                <a:lnSpc>
                  <a:spcPct val="90000"/>
                </a:lnSpc>
                <a:spcAft>
                  <a:spcPct val="35000"/>
                </a:spcAft>
              </a:pPr>
              <a:r>
                <a:rPr lang="en-US" sz="1400" b="1" dirty="0" smtClean="0">
                  <a:solidFill>
                    <a:srgbClr val="FFFFFF"/>
                  </a:solidFill>
                </a:rPr>
                <a:t>Limitations</a:t>
              </a:r>
              <a:endParaRPr lang="en-US" sz="1400" b="1" dirty="0">
                <a:solidFill>
                  <a:srgbClr val="FFFFFF"/>
                </a:solidFill>
              </a:endParaRPr>
            </a:p>
          </p:txBody>
        </p:sp>
        <p:sp>
          <p:nvSpPr>
            <p:cNvPr id="34" name="Hexagon 33"/>
            <p:cNvSpPr/>
            <p:nvPr/>
          </p:nvSpPr>
          <p:spPr>
            <a:xfrm>
              <a:off x="6984469" y="2698375"/>
              <a:ext cx="169941" cy="146606"/>
            </a:xfrm>
            <a:prstGeom prst="hexagon">
              <a:avLst>
                <a:gd name="adj" fmla="val 25000"/>
                <a:gd name="vf" fmla="val 115470"/>
              </a:avLst>
            </a:prstGeom>
            <a:ln>
              <a:solidFill>
                <a:srgbClr val="F19027"/>
              </a:solidFill>
            </a:ln>
          </p:spPr>
          <p:style>
            <a:lnRef idx="1">
              <a:scrgbClr r="0" g="0" b="0"/>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grpSp>
      <p:sp>
        <p:nvSpPr>
          <p:cNvPr id="49" name="Rounded Rectangle 48"/>
          <p:cNvSpPr/>
          <p:nvPr/>
        </p:nvSpPr>
        <p:spPr>
          <a:xfrm>
            <a:off x="1371600" y="5598152"/>
            <a:ext cx="7567684" cy="575931"/>
          </a:xfrm>
          <a:prstGeom prst="roundRect">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itchFamily="34" charset="0"/>
                <a:cs typeface="Arial" pitchFamily="34" charset="0"/>
              </a:rPr>
              <a:t>For the </a:t>
            </a:r>
            <a:r>
              <a:rPr lang="en-US" sz="1200" dirty="0" smtClean="0">
                <a:solidFill>
                  <a:schemeClr val="bg1"/>
                </a:solidFill>
                <a:latin typeface="Arial" pitchFamily="34" charset="0"/>
                <a:cs typeface="Arial" pitchFamily="34" charset="0"/>
              </a:rPr>
              <a:t>purpose of </a:t>
            </a:r>
            <a:r>
              <a:rPr lang="en-US" sz="1200" dirty="0">
                <a:solidFill>
                  <a:schemeClr val="bg1"/>
                </a:solidFill>
                <a:latin typeface="Arial" pitchFamily="34" charset="0"/>
                <a:cs typeface="Arial" pitchFamily="34" charset="0"/>
              </a:rPr>
              <a:t>this </a:t>
            </a:r>
            <a:r>
              <a:rPr lang="en-US" sz="1200" dirty="0" smtClean="0">
                <a:solidFill>
                  <a:schemeClr val="bg1"/>
                </a:solidFill>
                <a:latin typeface="Arial" pitchFamily="34" charset="0"/>
                <a:cs typeface="Arial" pitchFamily="34" charset="0"/>
              </a:rPr>
              <a:t>demonstration, </a:t>
            </a:r>
            <a:r>
              <a:rPr lang="en-US" sz="1200" dirty="0">
                <a:solidFill>
                  <a:schemeClr val="bg1"/>
                </a:solidFill>
                <a:latin typeface="Arial" pitchFamily="34" charset="0"/>
                <a:cs typeface="Arial" pitchFamily="34" charset="0"/>
              </a:rPr>
              <a:t>excerpts of the </a:t>
            </a:r>
            <a:r>
              <a:rPr lang="en-US" sz="1200" dirty="0" smtClean="0">
                <a:solidFill>
                  <a:schemeClr val="bg1"/>
                </a:solidFill>
                <a:latin typeface="Arial" pitchFamily="34" charset="0"/>
                <a:cs typeface="Arial" pitchFamily="34" charset="0"/>
              </a:rPr>
              <a:t>ATA 24 course </a:t>
            </a:r>
            <a:r>
              <a:rPr lang="en-US" sz="1200" dirty="0">
                <a:solidFill>
                  <a:schemeClr val="bg1"/>
                </a:solidFill>
                <a:latin typeface="Arial" pitchFamily="34" charset="0"/>
                <a:cs typeface="Arial" pitchFamily="34" charset="0"/>
              </a:rPr>
              <a:t>have been built, including </a:t>
            </a:r>
            <a:r>
              <a:rPr lang="en-US" sz="1200" dirty="0" smtClean="0">
                <a:solidFill>
                  <a:schemeClr val="bg1"/>
                </a:solidFill>
                <a:latin typeface="Arial" pitchFamily="34" charset="0"/>
                <a:cs typeface="Arial" pitchFamily="34" charset="0"/>
              </a:rPr>
              <a:t>the System Introduction sub-topic </a:t>
            </a:r>
            <a:r>
              <a:rPr lang="en-US" sz="1200" dirty="0">
                <a:solidFill>
                  <a:schemeClr val="bg1"/>
                </a:solidFill>
                <a:latin typeface="Arial" pitchFamily="34" charset="0"/>
                <a:cs typeface="Arial" pitchFamily="34" charset="0"/>
              </a:rPr>
              <a:t>and </a:t>
            </a:r>
            <a:r>
              <a:rPr lang="en-US" sz="1200" dirty="0" smtClean="0">
                <a:solidFill>
                  <a:schemeClr val="bg1"/>
                </a:solidFill>
                <a:latin typeface="Arial" pitchFamily="34" charset="0"/>
                <a:cs typeface="Arial" pitchFamily="34" charset="0"/>
              </a:rPr>
              <a:t>selected content from the System Description sub-topic, specifically DC Power.</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90379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smtClean="0"/>
              <a:t>ATA 24</a:t>
            </a:r>
            <a:endParaRPr lang="en-US" dirty="0"/>
          </a:p>
        </p:txBody>
      </p:sp>
      <p:sp>
        <p:nvSpPr>
          <p:cNvPr id="8" name="Footer Placeholder 7"/>
          <p:cNvSpPr>
            <a:spLocks noGrp="1"/>
          </p:cNvSpPr>
          <p:nvPr>
            <p:ph type="ftr" sz="quarter" idx="11"/>
          </p:nvPr>
        </p:nvSpPr>
        <p:spPr/>
        <p:txBody>
          <a:bodyPr/>
          <a:lstStyle/>
          <a:p>
            <a:r>
              <a:rPr lang="en-US" dirty="0" smtClean="0"/>
              <a:t>© CAE 2015</a:t>
            </a:r>
            <a:endParaRPr lang="en-US" dirty="0"/>
          </a:p>
        </p:txBody>
      </p:sp>
      <p:sp>
        <p:nvSpPr>
          <p:cNvPr id="9" name="Slide Number Placeholder 8"/>
          <p:cNvSpPr>
            <a:spLocks noGrp="1"/>
          </p:cNvSpPr>
          <p:nvPr>
            <p:ph type="sldNum" sz="quarter" idx="12"/>
          </p:nvPr>
        </p:nvSpPr>
        <p:spPr/>
        <p:txBody>
          <a:bodyPr/>
          <a:lstStyle/>
          <a:p>
            <a:fld id="{9B616938-3057-45D1-A71D-FDDC21D75515}" type="slidenum">
              <a:rPr lang="en-US" smtClean="0"/>
              <a:t>5</a:t>
            </a:fld>
            <a:endParaRPr lang="en-US" dirty="0"/>
          </a:p>
        </p:txBody>
      </p:sp>
      <p:sp>
        <p:nvSpPr>
          <p:cNvPr id="2" name="TextBox 1"/>
          <p:cNvSpPr txBox="1"/>
          <p:nvPr/>
        </p:nvSpPr>
        <p:spPr>
          <a:xfrm>
            <a:off x="2679405" y="2514600"/>
            <a:ext cx="5321595" cy="584775"/>
          </a:xfrm>
          <a:prstGeom prst="rect">
            <a:avLst/>
          </a:prstGeom>
          <a:noFill/>
        </p:spPr>
        <p:txBody>
          <a:bodyPr wrap="square" rtlCol="0">
            <a:spAutoFit/>
          </a:bodyPr>
          <a:lstStyle/>
          <a:p>
            <a:r>
              <a:rPr lang="en-US" sz="3200" b="1" dirty="0" smtClean="0">
                <a:solidFill>
                  <a:srgbClr val="0051BA"/>
                </a:solidFill>
                <a:latin typeface="Arial" pitchFamily="34" charset="0"/>
                <a:cs typeface="Arial" pitchFamily="34" charset="0"/>
              </a:rPr>
              <a:t>General</a:t>
            </a:r>
            <a:endParaRPr lang="en-US" sz="3200" b="1" dirty="0">
              <a:solidFill>
                <a:srgbClr val="0051BA"/>
              </a:solidFill>
              <a:latin typeface="Arial" pitchFamily="34" charset="0"/>
              <a:cs typeface="Arial" pitchFamily="34" charset="0"/>
            </a:endParaRPr>
          </a:p>
        </p:txBody>
      </p:sp>
      <p:sp>
        <p:nvSpPr>
          <p:cNvPr id="12" name="TextBox 11"/>
          <p:cNvSpPr txBox="1"/>
          <p:nvPr/>
        </p:nvSpPr>
        <p:spPr>
          <a:xfrm>
            <a:off x="2362200" y="3733800"/>
            <a:ext cx="6705600" cy="2062103"/>
          </a:xfrm>
          <a:prstGeom prst="rect">
            <a:avLst/>
          </a:prstGeom>
          <a:noFill/>
        </p:spPr>
        <p:txBody>
          <a:bodyPr wrap="square" rtlCol="0">
            <a:spAutoFit/>
          </a:bodyPr>
          <a:lstStyle/>
          <a:p>
            <a:r>
              <a:rPr lang="en-US" sz="1600" dirty="0" smtClean="0">
                <a:latin typeface="Arial" pitchFamily="34" charset="0"/>
                <a:cs typeface="Arial" pitchFamily="34" charset="0"/>
              </a:rPr>
              <a:t>By the end of this topic, you will be able to:</a:t>
            </a:r>
          </a:p>
          <a:p>
            <a:pPr marL="285750" lvl="0" indent="-285750">
              <a:buClr>
                <a:srgbClr val="0051BA"/>
              </a:buClr>
              <a:buFont typeface="Wingdings" pitchFamily="2" charset="2"/>
              <a:buChar char="§"/>
            </a:pPr>
            <a:r>
              <a:rPr lang="en-CA" sz="1600" dirty="0">
                <a:latin typeface="Arial" pitchFamily="34" charset="0"/>
                <a:cs typeface="Arial" pitchFamily="34" charset="0"/>
              </a:rPr>
              <a:t>Identify the functions of all the system controls on the flight deck</a:t>
            </a:r>
          </a:p>
          <a:p>
            <a:pPr marL="285750" lvl="0" indent="-285750">
              <a:buClr>
                <a:srgbClr val="0051BA"/>
              </a:buClr>
              <a:buFont typeface="Wingdings" pitchFamily="2" charset="2"/>
              <a:buChar char="§"/>
            </a:pPr>
            <a:r>
              <a:rPr lang="en-CA" sz="1600" dirty="0">
                <a:latin typeface="Arial" pitchFamily="34" charset="0"/>
                <a:cs typeface="Arial" pitchFamily="34" charset="0"/>
              </a:rPr>
              <a:t>Identify the meaning of all the System Panel Indications on the flight deck</a:t>
            </a:r>
          </a:p>
          <a:p>
            <a:pPr marL="285750" lvl="0" indent="-285750">
              <a:buClr>
                <a:srgbClr val="0051BA"/>
              </a:buClr>
              <a:buFont typeface="Wingdings" pitchFamily="2" charset="2"/>
              <a:buChar char="§"/>
            </a:pPr>
            <a:r>
              <a:rPr lang="en-CA" sz="1600" dirty="0">
                <a:latin typeface="Arial" pitchFamily="34" charset="0"/>
                <a:cs typeface="Arial" pitchFamily="34" charset="0"/>
              </a:rPr>
              <a:t>Recognize the layout of the Electrical System</a:t>
            </a:r>
          </a:p>
          <a:p>
            <a:pPr marL="285750" lvl="0" indent="-285750">
              <a:buClr>
                <a:srgbClr val="0051BA"/>
              </a:buClr>
              <a:buFont typeface="Wingdings" pitchFamily="2" charset="2"/>
              <a:buChar char="§"/>
            </a:pPr>
            <a:r>
              <a:rPr lang="en-CA" sz="1600" dirty="0">
                <a:latin typeface="Arial" pitchFamily="34" charset="0"/>
                <a:cs typeface="Arial" pitchFamily="34" charset="0"/>
              </a:rPr>
              <a:t>Recognize the Electrical System Synoptics</a:t>
            </a:r>
          </a:p>
          <a:p>
            <a:endParaRPr lang="en-US" sz="1600" dirty="0" smtClean="0">
              <a:latin typeface="Arial" pitchFamily="34" charset="0"/>
              <a:cs typeface="Arial" pitchFamily="34" charset="0"/>
            </a:endParaRPr>
          </a:p>
          <a:p>
            <a:pPr algn="ctr"/>
            <a:endParaRPr lang="en-US" sz="1600" dirty="0">
              <a:latin typeface="Arial" pitchFamily="34" charset="0"/>
              <a:cs typeface="Arial" pitchFamily="34" charset="0"/>
            </a:endParaRPr>
          </a:p>
        </p:txBody>
      </p:sp>
      <p:sp>
        <p:nvSpPr>
          <p:cNvPr id="11" name="Pentagon 10"/>
          <p:cNvSpPr/>
          <p:nvPr/>
        </p:nvSpPr>
        <p:spPr>
          <a:xfrm>
            <a:off x="-1" y="5476"/>
            <a:ext cx="1631702" cy="16351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900" b="1" dirty="0" smtClean="0">
                <a:latin typeface="Arial" pitchFamily="34" charset="0"/>
                <a:cs typeface="Arial" pitchFamily="34" charset="0"/>
              </a:rPr>
              <a:t>General</a:t>
            </a:r>
            <a:endParaRPr lang="en-US" sz="900" dirty="0"/>
          </a:p>
        </p:txBody>
      </p:sp>
    </p:spTree>
    <p:extLst>
      <p:ext uri="{BB962C8B-B14F-4D97-AF65-F5344CB8AC3E}">
        <p14:creationId xmlns:p14="http://schemas.microsoft.com/office/powerpoint/2010/main" val="3873010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smtClean="0"/>
              <a:t>ATA 24</a:t>
            </a:r>
            <a:endParaRPr lang="en-US" dirty="0"/>
          </a:p>
        </p:txBody>
      </p:sp>
      <p:sp>
        <p:nvSpPr>
          <p:cNvPr id="8" name="Footer Placeholder 7"/>
          <p:cNvSpPr>
            <a:spLocks noGrp="1"/>
          </p:cNvSpPr>
          <p:nvPr>
            <p:ph type="ftr" sz="quarter" idx="11"/>
          </p:nvPr>
        </p:nvSpPr>
        <p:spPr/>
        <p:txBody>
          <a:bodyPr/>
          <a:lstStyle/>
          <a:p>
            <a:r>
              <a:rPr lang="en-US" dirty="0" smtClean="0"/>
              <a:t>© CAE 2015</a:t>
            </a:r>
            <a:endParaRPr lang="en-US" dirty="0"/>
          </a:p>
        </p:txBody>
      </p:sp>
      <p:sp>
        <p:nvSpPr>
          <p:cNvPr id="9" name="Slide Number Placeholder 8"/>
          <p:cNvSpPr>
            <a:spLocks noGrp="1"/>
          </p:cNvSpPr>
          <p:nvPr>
            <p:ph type="sldNum" sz="quarter" idx="12"/>
          </p:nvPr>
        </p:nvSpPr>
        <p:spPr/>
        <p:txBody>
          <a:bodyPr/>
          <a:lstStyle/>
          <a:p>
            <a:fld id="{9B616938-3057-45D1-A71D-FDDC21D75515}" type="slidenum">
              <a:rPr lang="en-US" smtClean="0"/>
              <a:t>6</a:t>
            </a:fld>
            <a:endParaRPr lang="en-US" dirty="0"/>
          </a:p>
        </p:txBody>
      </p:sp>
      <p:sp>
        <p:nvSpPr>
          <p:cNvPr id="21" name="Title 1"/>
          <p:cNvSpPr txBox="1">
            <a:spLocks/>
          </p:cNvSpPr>
          <p:nvPr/>
        </p:nvSpPr>
        <p:spPr>
          <a:xfrm>
            <a:off x="304800" y="198438"/>
            <a:ext cx="7446335" cy="715962"/>
          </a:xfrm>
          <a:prstGeom prst="rect">
            <a:avLst/>
          </a:prstGeom>
        </p:spPr>
        <p:txBody>
          <a:bodyPr>
            <a:noAutofit/>
          </a:bodyPr>
          <a:lstStyle>
            <a:lvl1pPr algn="l" defTabSz="914400" rtl="0" eaLnBrk="1" latinLnBrk="0" hangingPunct="1">
              <a:spcBef>
                <a:spcPct val="0"/>
              </a:spcBef>
              <a:buNone/>
              <a:defRPr sz="2400" kern="1200" baseline="0">
                <a:solidFill>
                  <a:srgbClr val="0051BA"/>
                </a:solidFill>
                <a:latin typeface="Arial" pitchFamily="34" charset="0"/>
                <a:ea typeface="+mj-ea"/>
                <a:cs typeface="Arial" pitchFamily="34" charset="0"/>
              </a:defRPr>
            </a:lvl1pPr>
          </a:lstStyle>
          <a:p>
            <a:r>
              <a:rPr lang="en-US" sz="2200" b="1" dirty="0"/>
              <a:t>System control panels and power sources are located in the </a:t>
            </a:r>
            <a:r>
              <a:rPr lang="en-US" sz="2200" b="1" dirty="0" smtClean="0"/>
              <a:t>cockpit, the galley, </a:t>
            </a:r>
            <a:r>
              <a:rPr lang="en-US" sz="2200" b="1" dirty="0"/>
              <a:t>and the </a:t>
            </a:r>
            <a:r>
              <a:rPr lang="en-US" sz="2200" b="1" dirty="0" smtClean="0"/>
              <a:t>tail </a:t>
            </a:r>
            <a:r>
              <a:rPr lang="en-US" sz="2200" b="1" dirty="0"/>
              <a:t>of the aircraft</a:t>
            </a:r>
            <a:endParaRPr lang="en-US" sz="2200" b="1" dirty="0">
              <a:solidFill>
                <a:srgbClr val="FF0000"/>
              </a:solidFill>
            </a:endParaRPr>
          </a:p>
        </p:txBody>
      </p:sp>
      <p:pic>
        <p:nvPicPr>
          <p:cNvPr id="23"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1950" y="1220787"/>
            <a:ext cx="84010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02395" y="3071815"/>
            <a:ext cx="1242106" cy="1092137"/>
            <a:chOff x="102395" y="3071815"/>
            <a:chExt cx="1242106" cy="1092137"/>
          </a:xfrm>
        </p:grpSpPr>
        <p:sp>
          <p:nvSpPr>
            <p:cNvPr id="25" name="TextBox 4"/>
            <p:cNvSpPr txBox="1">
              <a:spLocks noChangeArrowheads="1"/>
            </p:cNvSpPr>
            <p:nvPr/>
          </p:nvSpPr>
          <p:spPr bwMode="auto">
            <a:xfrm>
              <a:off x="102395" y="3579177"/>
              <a:ext cx="12421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dirty="0">
                  <a:latin typeface="Arial" pitchFamily="34" charset="0"/>
                  <a:cs typeface="Arial" pitchFamily="34" charset="0"/>
                </a:rPr>
                <a:t>System Controls</a:t>
              </a:r>
            </a:p>
          </p:txBody>
        </p:sp>
        <p:sp>
          <p:nvSpPr>
            <p:cNvPr id="2" name="Up Arrow 1"/>
            <p:cNvSpPr/>
            <p:nvPr/>
          </p:nvSpPr>
          <p:spPr>
            <a:xfrm rot="5400000">
              <a:off x="717834" y="2978549"/>
              <a:ext cx="533400" cy="719931"/>
            </a:xfrm>
            <a:prstGeom prst="upArrow">
              <a:avLst/>
            </a:prstGeom>
            <a:solidFill>
              <a:srgbClr val="FF0000"/>
            </a:solidFill>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2133600" y="3044824"/>
            <a:ext cx="6389353" cy="1323976"/>
            <a:chOff x="2133600" y="3044824"/>
            <a:chExt cx="6389353" cy="1323976"/>
          </a:xfrm>
        </p:grpSpPr>
        <p:sp>
          <p:nvSpPr>
            <p:cNvPr id="33" name="TextBox 24"/>
            <p:cNvSpPr txBox="1">
              <a:spLocks noChangeArrowheads="1"/>
            </p:cNvSpPr>
            <p:nvPr/>
          </p:nvSpPr>
          <p:spPr bwMode="auto">
            <a:xfrm>
              <a:off x="2802270" y="3141660"/>
              <a:ext cx="1168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dirty="0">
                  <a:latin typeface="Arial" pitchFamily="34" charset="0"/>
                  <a:cs typeface="Arial" pitchFamily="34" charset="0"/>
                </a:rPr>
                <a:t>DC Power</a:t>
              </a:r>
            </a:p>
          </p:txBody>
        </p:sp>
        <p:sp>
          <p:nvSpPr>
            <p:cNvPr id="41" name="Up Arrow 40"/>
            <p:cNvSpPr/>
            <p:nvPr/>
          </p:nvSpPr>
          <p:spPr>
            <a:xfrm rot="16200000">
              <a:off x="2226866" y="2951558"/>
              <a:ext cx="533400" cy="719931"/>
            </a:xfrm>
            <a:prstGeom prst="upArrow">
              <a:avLst/>
            </a:prstGeom>
            <a:solidFill>
              <a:srgbClr val="FF0000"/>
            </a:solidFill>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24"/>
            <p:cNvSpPr txBox="1">
              <a:spLocks noChangeArrowheads="1"/>
            </p:cNvSpPr>
            <p:nvPr/>
          </p:nvSpPr>
          <p:spPr bwMode="auto">
            <a:xfrm>
              <a:off x="7354553" y="4029075"/>
              <a:ext cx="1168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dirty="0">
                  <a:latin typeface="Arial" pitchFamily="34" charset="0"/>
                  <a:cs typeface="Arial" pitchFamily="34" charset="0"/>
                </a:rPr>
                <a:t>DC Power</a:t>
              </a:r>
            </a:p>
          </p:txBody>
        </p:sp>
        <p:sp>
          <p:nvSpPr>
            <p:cNvPr id="43" name="Up Arrow 42"/>
            <p:cNvSpPr/>
            <p:nvPr/>
          </p:nvSpPr>
          <p:spPr>
            <a:xfrm rot="18983502">
              <a:off x="7529240" y="3368522"/>
              <a:ext cx="533400" cy="719931"/>
            </a:xfrm>
            <a:prstGeom prst="upArrow">
              <a:avLst/>
            </a:prstGeom>
            <a:solidFill>
              <a:srgbClr val="FF0000"/>
            </a:solidFill>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p:cNvGrpSpPr/>
          <p:nvPr/>
        </p:nvGrpSpPr>
        <p:grpSpPr>
          <a:xfrm>
            <a:off x="1600200" y="1910002"/>
            <a:ext cx="1168400" cy="2837195"/>
            <a:chOff x="1600200" y="1910002"/>
            <a:chExt cx="1168400" cy="2837195"/>
          </a:xfrm>
        </p:grpSpPr>
        <p:sp>
          <p:nvSpPr>
            <p:cNvPr id="28" name="TextBox 11"/>
            <p:cNvSpPr txBox="1">
              <a:spLocks noChangeArrowheads="1"/>
            </p:cNvSpPr>
            <p:nvPr/>
          </p:nvSpPr>
          <p:spPr bwMode="auto">
            <a:xfrm>
              <a:off x="1600200" y="1910002"/>
              <a:ext cx="1168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dirty="0">
                  <a:latin typeface="Arial" pitchFamily="34" charset="0"/>
                  <a:cs typeface="Arial" pitchFamily="34" charset="0"/>
                </a:rPr>
                <a:t>AC Power</a:t>
              </a:r>
            </a:p>
          </p:txBody>
        </p:sp>
        <p:sp>
          <p:nvSpPr>
            <p:cNvPr id="39" name="Up Arrow 38"/>
            <p:cNvSpPr/>
            <p:nvPr/>
          </p:nvSpPr>
          <p:spPr>
            <a:xfrm rot="10800000">
              <a:off x="1875631" y="2251868"/>
              <a:ext cx="533400" cy="719931"/>
            </a:xfrm>
            <a:prstGeom prst="upArrow">
              <a:avLst/>
            </a:prstGeom>
            <a:solidFill>
              <a:srgbClr val="FF0000"/>
            </a:solidFill>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Up Arrow 43"/>
            <p:cNvSpPr/>
            <p:nvPr/>
          </p:nvSpPr>
          <p:spPr>
            <a:xfrm>
              <a:off x="1917700" y="3657600"/>
              <a:ext cx="533400" cy="719931"/>
            </a:xfrm>
            <a:prstGeom prst="upArrow">
              <a:avLst/>
            </a:prstGeom>
            <a:solidFill>
              <a:srgbClr val="FF0000"/>
            </a:solidFill>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11"/>
            <p:cNvSpPr txBox="1">
              <a:spLocks noChangeArrowheads="1"/>
            </p:cNvSpPr>
            <p:nvPr/>
          </p:nvSpPr>
          <p:spPr bwMode="auto">
            <a:xfrm>
              <a:off x="1600200" y="4407472"/>
              <a:ext cx="1168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dirty="0">
                  <a:latin typeface="Arial" pitchFamily="34" charset="0"/>
                  <a:cs typeface="Arial" pitchFamily="34" charset="0"/>
                </a:rPr>
                <a:t>AC Power</a:t>
              </a:r>
            </a:p>
          </p:txBody>
        </p:sp>
      </p:grpSp>
      <p:grpSp>
        <p:nvGrpSpPr>
          <p:cNvPr id="6" name="Group 5"/>
          <p:cNvGrpSpPr/>
          <p:nvPr/>
        </p:nvGrpSpPr>
        <p:grpSpPr>
          <a:xfrm>
            <a:off x="2548270" y="2031153"/>
            <a:ext cx="2557128" cy="2457637"/>
            <a:chOff x="2548270" y="2031153"/>
            <a:chExt cx="2557128" cy="2457637"/>
          </a:xfrm>
        </p:grpSpPr>
        <p:sp>
          <p:nvSpPr>
            <p:cNvPr id="36" name="TextBox 32"/>
            <p:cNvSpPr txBox="1">
              <a:spLocks noChangeArrowheads="1"/>
            </p:cNvSpPr>
            <p:nvPr/>
          </p:nvSpPr>
          <p:spPr bwMode="auto">
            <a:xfrm>
              <a:off x="2738435" y="4150236"/>
              <a:ext cx="2366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dirty="0">
                  <a:latin typeface="Arial" pitchFamily="34" charset="0"/>
                  <a:cs typeface="Arial" pitchFamily="34" charset="0"/>
                </a:rPr>
                <a:t>Power Distribution</a:t>
              </a:r>
            </a:p>
          </p:txBody>
        </p:sp>
        <p:sp>
          <p:nvSpPr>
            <p:cNvPr id="40" name="Up Arrow 39"/>
            <p:cNvSpPr/>
            <p:nvPr/>
          </p:nvSpPr>
          <p:spPr>
            <a:xfrm rot="12857447">
              <a:off x="2625651" y="2288121"/>
              <a:ext cx="533400" cy="719931"/>
            </a:xfrm>
            <a:prstGeom prst="upArrow">
              <a:avLst/>
            </a:prstGeom>
            <a:solidFill>
              <a:srgbClr val="FF0000"/>
            </a:solidFill>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Up Arrow 45"/>
            <p:cNvSpPr/>
            <p:nvPr/>
          </p:nvSpPr>
          <p:spPr>
            <a:xfrm rot="17592761">
              <a:off x="2683845" y="3532224"/>
              <a:ext cx="533400" cy="719931"/>
            </a:xfrm>
            <a:prstGeom prst="upArrow">
              <a:avLst/>
            </a:prstGeom>
            <a:solidFill>
              <a:srgbClr val="FF0000"/>
            </a:solidFill>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32"/>
            <p:cNvSpPr txBox="1">
              <a:spLocks noChangeArrowheads="1"/>
            </p:cNvSpPr>
            <p:nvPr/>
          </p:nvSpPr>
          <p:spPr bwMode="auto">
            <a:xfrm>
              <a:off x="2548270" y="2031153"/>
              <a:ext cx="2366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dirty="0">
                  <a:latin typeface="Arial" pitchFamily="34" charset="0"/>
                  <a:cs typeface="Arial" pitchFamily="34" charset="0"/>
                </a:rPr>
                <a:t>Power Distribution</a:t>
              </a:r>
            </a:p>
          </p:txBody>
        </p:sp>
      </p:grpSp>
      <p:grpSp>
        <p:nvGrpSpPr>
          <p:cNvPr id="26" name="Group 25"/>
          <p:cNvGrpSpPr/>
          <p:nvPr/>
        </p:nvGrpSpPr>
        <p:grpSpPr>
          <a:xfrm>
            <a:off x="-1" y="5476"/>
            <a:ext cx="3252465" cy="163687"/>
            <a:chOff x="-1" y="5474"/>
            <a:chExt cx="5868997" cy="219682"/>
          </a:xfrm>
        </p:grpSpPr>
        <p:sp>
          <p:nvSpPr>
            <p:cNvPr id="27" name="Pentagon 26"/>
            <p:cNvSpPr/>
            <p:nvPr/>
          </p:nvSpPr>
          <p:spPr>
            <a:xfrm>
              <a:off x="-1" y="5474"/>
              <a:ext cx="2944368" cy="21945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900" b="1" dirty="0" smtClean="0">
                  <a:latin typeface="Arial" pitchFamily="34" charset="0"/>
                  <a:cs typeface="Arial" pitchFamily="34" charset="0"/>
                </a:rPr>
                <a:t>General</a:t>
              </a:r>
              <a:endParaRPr lang="en-US" sz="900" dirty="0"/>
            </a:p>
          </p:txBody>
        </p:sp>
        <p:sp>
          <p:nvSpPr>
            <p:cNvPr id="29" name="Chevron 28"/>
            <p:cNvSpPr/>
            <p:nvPr/>
          </p:nvSpPr>
          <p:spPr>
            <a:xfrm>
              <a:off x="2924628" y="5474"/>
              <a:ext cx="2944368" cy="219682"/>
            </a:xfrm>
            <a:prstGeom prst="chevron">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pitchFamily="34" charset="0"/>
                  <a:cs typeface="Arial" pitchFamily="34" charset="0"/>
                </a:rPr>
                <a:t>System </a:t>
              </a:r>
              <a:r>
                <a:rPr lang="en-US" sz="900" b="1" dirty="0" smtClean="0">
                  <a:latin typeface="Arial" pitchFamily="34" charset="0"/>
                  <a:cs typeface="Arial" pitchFamily="34" charset="0"/>
                </a:rPr>
                <a:t>Introduction</a:t>
              </a:r>
              <a:endParaRPr lang="en-US" sz="900" b="1" dirty="0">
                <a:latin typeface="Arial" pitchFamily="34" charset="0"/>
                <a:cs typeface="Arial" pitchFamily="34" charset="0"/>
              </a:endParaRPr>
            </a:p>
          </p:txBody>
        </p:sp>
      </p:grpSp>
    </p:spTree>
    <p:extLst>
      <p:ext uri="{BB962C8B-B14F-4D97-AF65-F5344CB8AC3E}">
        <p14:creationId xmlns:p14="http://schemas.microsoft.com/office/powerpoint/2010/main" val="55009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smtClean="0"/>
              <a:t>ATA 24</a:t>
            </a:r>
            <a:endParaRPr lang="en-US" dirty="0"/>
          </a:p>
        </p:txBody>
      </p:sp>
      <p:sp>
        <p:nvSpPr>
          <p:cNvPr id="8" name="Footer Placeholder 7"/>
          <p:cNvSpPr>
            <a:spLocks noGrp="1"/>
          </p:cNvSpPr>
          <p:nvPr>
            <p:ph type="ftr" sz="quarter" idx="11"/>
          </p:nvPr>
        </p:nvSpPr>
        <p:spPr/>
        <p:txBody>
          <a:bodyPr/>
          <a:lstStyle/>
          <a:p>
            <a:r>
              <a:rPr lang="en-US" dirty="0" smtClean="0"/>
              <a:t>© CAE 2015</a:t>
            </a:r>
            <a:endParaRPr lang="en-US" dirty="0"/>
          </a:p>
        </p:txBody>
      </p:sp>
      <p:sp>
        <p:nvSpPr>
          <p:cNvPr id="9" name="Slide Number Placeholder 8"/>
          <p:cNvSpPr>
            <a:spLocks noGrp="1"/>
          </p:cNvSpPr>
          <p:nvPr>
            <p:ph type="sldNum" sz="quarter" idx="12"/>
          </p:nvPr>
        </p:nvSpPr>
        <p:spPr/>
        <p:txBody>
          <a:bodyPr/>
          <a:lstStyle/>
          <a:p>
            <a:fld id="{9B616938-3057-45D1-A71D-FDDC21D75515}" type="slidenum">
              <a:rPr lang="en-US" smtClean="0"/>
              <a:t>7</a:t>
            </a:fld>
            <a:endParaRPr lang="en-US" dirty="0"/>
          </a:p>
        </p:txBody>
      </p:sp>
      <p:sp>
        <p:nvSpPr>
          <p:cNvPr id="21" name="Title 1"/>
          <p:cNvSpPr txBox="1">
            <a:spLocks/>
          </p:cNvSpPr>
          <p:nvPr/>
        </p:nvSpPr>
        <p:spPr>
          <a:xfrm>
            <a:off x="304800" y="228600"/>
            <a:ext cx="7848600" cy="715962"/>
          </a:xfrm>
          <a:prstGeom prst="rect">
            <a:avLst/>
          </a:prstGeom>
        </p:spPr>
        <p:txBody>
          <a:bodyPr>
            <a:normAutofit fontScale="92500" lnSpcReduction="10000"/>
          </a:bodyPr>
          <a:lstStyle>
            <a:lvl1pPr algn="l" defTabSz="914400" rtl="0" eaLnBrk="1" latinLnBrk="0" hangingPunct="1">
              <a:spcBef>
                <a:spcPct val="0"/>
              </a:spcBef>
              <a:buNone/>
              <a:defRPr sz="2400" kern="1200" baseline="0">
                <a:solidFill>
                  <a:srgbClr val="0051BA"/>
                </a:solidFill>
                <a:latin typeface="Arial" pitchFamily="34" charset="0"/>
                <a:ea typeface="+mj-ea"/>
                <a:cs typeface="Arial" pitchFamily="34" charset="0"/>
              </a:defRPr>
            </a:lvl1pPr>
          </a:lstStyle>
          <a:p>
            <a:r>
              <a:rPr lang="en-US" b="1" dirty="0"/>
              <a:t>System controls are managed from the overhead panel and </a:t>
            </a:r>
            <a:r>
              <a:rPr lang="en-US" b="1" dirty="0" smtClean="0"/>
              <a:t>pedestal </a:t>
            </a:r>
            <a:endParaRPr lang="en-US" sz="2200" b="1" dirty="0">
              <a:solidFill>
                <a:srgbClr val="FF0000"/>
              </a:solidFill>
            </a:endParaRPr>
          </a:p>
        </p:txBody>
      </p:sp>
      <p:pic>
        <p:nvPicPr>
          <p:cNvPr id="44" name="Picture 43" descr="C:\Users\mdehaan\Desktop\Project Montreal\Couseware content Marc\Electrical - ATA 24\Pictures\Overhead_ELECTRICAL_POWER_CONTROL (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143000"/>
            <a:ext cx="4343400" cy="4191000"/>
          </a:xfrm>
          <a:prstGeom prst="rect">
            <a:avLst/>
          </a:prstGeom>
          <a:noFill/>
          <a:ln>
            <a:noFill/>
          </a:ln>
        </p:spPr>
      </p:pic>
      <p:sp>
        <p:nvSpPr>
          <p:cNvPr id="45" name="TextBox 44"/>
          <p:cNvSpPr txBox="1"/>
          <p:nvPr/>
        </p:nvSpPr>
        <p:spPr>
          <a:xfrm>
            <a:off x="1676400" y="5469523"/>
            <a:ext cx="2057400" cy="369332"/>
          </a:xfrm>
          <a:prstGeom prst="rect">
            <a:avLst/>
          </a:prstGeom>
          <a:noFill/>
        </p:spPr>
        <p:txBody>
          <a:bodyPr wrap="square" rtlCol="0">
            <a:spAutoFit/>
          </a:bodyPr>
          <a:lstStyle/>
          <a:p>
            <a:pPr algn="ctr"/>
            <a:r>
              <a:rPr lang="en-US" b="1" dirty="0" smtClean="0">
                <a:latin typeface="Arial" pitchFamily="34" charset="0"/>
                <a:cs typeface="Arial" pitchFamily="34" charset="0"/>
              </a:rPr>
              <a:t>Overhead Panel</a:t>
            </a:r>
            <a:endParaRPr lang="en-US" b="1" dirty="0">
              <a:latin typeface="Arial" pitchFamily="34" charset="0"/>
              <a:cs typeface="Arial" pitchFamily="34" charset="0"/>
            </a:endParaRPr>
          </a:p>
        </p:txBody>
      </p:sp>
      <p:pic>
        <p:nvPicPr>
          <p:cNvPr id="46" name="Picture 2" descr="CAE_2TCQ_6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2286000"/>
            <a:ext cx="329445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p:nvPr/>
        </p:nvSpPr>
        <p:spPr>
          <a:xfrm>
            <a:off x="5847154" y="4538246"/>
            <a:ext cx="2057400" cy="369332"/>
          </a:xfrm>
          <a:prstGeom prst="rect">
            <a:avLst/>
          </a:prstGeom>
          <a:noFill/>
        </p:spPr>
        <p:txBody>
          <a:bodyPr wrap="square" rtlCol="0">
            <a:spAutoFit/>
          </a:bodyPr>
          <a:lstStyle/>
          <a:p>
            <a:pPr algn="ctr"/>
            <a:r>
              <a:rPr lang="en-US" b="1" dirty="0" smtClean="0">
                <a:latin typeface="Arial" pitchFamily="34" charset="0"/>
                <a:cs typeface="Arial" pitchFamily="34" charset="0"/>
              </a:rPr>
              <a:t>Pedestal</a:t>
            </a:r>
            <a:endParaRPr lang="en-US" b="1" dirty="0">
              <a:latin typeface="Arial" pitchFamily="34" charset="0"/>
              <a:cs typeface="Arial" pitchFamily="34" charset="0"/>
            </a:endParaRPr>
          </a:p>
        </p:txBody>
      </p:sp>
      <p:sp>
        <p:nvSpPr>
          <p:cNvPr id="5" name="Oval 4"/>
          <p:cNvSpPr/>
          <p:nvPr/>
        </p:nvSpPr>
        <p:spPr>
          <a:xfrm>
            <a:off x="6151954" y="3243816"/>
            <a:ext cx="1447800" cy="938323"/>
          </a:xfrm>
          <a:prstGeom prst="ellipse">
            <a:avLst/>
          </a:prstGeom>
          <a:blipFill>
            <a:blip r:embed="rId5"/>
            <a:stretch>
              <a:fillRect/>
            </a:stretch>
          </a:blipFill>
          <a:ln w="28575">
            <a:solidFill>
              <a:srgbClr val="005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 y="5476"/>
            <a:ext cx="4876801" cy="164646"/>
            <a:chOff x="-1" y="5474"/>
            <a:chExt cx="8800072" cy="220969"/>
          </a:xfrm>
        </p:grpSpPr>
        <p:sp>
          <p:nvSpPr>
            <p:cNvPr id="19" name="Pentagon 18"/>
            <p:cNvSpPr/>
            <p:nvPr/>
          </p:nvSpPr>
          <p:spPr>
            <a:xfrm>
              <a:off x="-1" y="5474"/>
              <a:ext cx="2944368" cy="21945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900" b="1" dirty="0" smtClean="0">
                  <a:latin typeface="Arial" pitchFamily="34" charset="0"/>
                  <a:cs typeface="Arial" pitchFamily="34" charset="0"/>
                </a:rPr>
                <a:t>General</a:t>
              </a:r>
              <a:endParaRPr lang="en-US" sz="900" dirty="0"/>
            </a:p>
          </p:txBody>
        </p:sp>
        <p:sp>
          <p:nvSpPr>
            <p:cNvPr id="20" name="Chevron 19"/>
            <p:cNvSpPr/>
            <p:nvPr/>
          </p:nvSpPr>
          <p:spPr>
            <a:xfrm>
              <a:off x="2924628" y="5474"/>
              <a:ext cx="2944368" cy="219682"/>
            </a:xfrm>
            <a:prstGeom prst="chevron">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pitchFamily="34" charset="0"/>
                  <a:cs typeface="Arial" pitchFamily="34" charset="0"/>
                </a:rPr>
                <a:t>System </a:t>
              </a:r>
              <a:r>
                <a:rPr lang="en-US" sz="900" b="1" dirty="0" smtClean="0">
                  <a:latin typeface="Arial" pitchFamily="34" charset="0"/>
                  <a:cs typeface="Arial" pitchFamily="34" charset="0"/>
                </a:rPr>
                <a:t>Introduction</a:t>
              </a:r>
              <a:endParaRPr lang="en-US" sz="900" b="1" dirty="0">
                <a:latin typeface="Arial" pitchFamily="34" charset="0"/>
                <a:cs typeface="Arial" pitchFamily="34" charset="0"/>
              </a:endParaRPr>
            </a:p>
          </p:txBody>
        </p:sp>
        <p:sp>
          <p:nvSpPr>
            <p:cNvPr id="22" name="Chevron 21"/>
            <p:cNvSpPr/>
            <p:nvPr/>
          </p:nvSpPr>
          <p:spPr>
            <a:xfrm>
              <a:off x="5855703" y="6761"/>
              <a:ext cx="2944368" cy="219682"/>
            </a:xfrm>
            <a:prstGeom prst="chevron">
              <a:avLst/>
            </a:prstGeom>
            <a:solidFill>
              <a:srgbClr val="0051BA"/>
            </a:solidFill>
            <a:ln>
              <a:solidFill>
                <a:srgbClr val="005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latin typeface="Arial" pitchFamily="34" charset="0"/>
                  <a:cs typeface="Arial" pitchFamily="34" charset="0"/>
                </a:rPr>
                <a:t>System Controls</a:t>
              </a:r>
              <a:endParaRPr lang="en-US" sz="900" dirty="0">
                <a:solidFill>
                  <a:schemeClr val="tx1"/>
                </a:solidFill>
              </a:endParaRPr>
            </a:p>
          </p:txBody>
        </p:sp>
      </p:grpSp>
      <p:grpSp>
        <p:nvGrpSpPr>
          <p:cNvPr id="3" name="Group 2"/>
          <p:cNvGrpSpPr/>
          <p:nvPr/>
        </p:nvGrpSpPr>
        <p:grpSpPr>
          <a:xfrm>
            <a:off x="6019800" y="5426577"/>
            <a:ext cx="2966749" cy="786710"/>
            <a:chOff x="6019800" y="5426577"/>
            <a:chExt cx="2966749" cy="786710"/>
          </a:xfrm>
        </p:grpSpPr>
        <p:pic>
          <p:nvPicPr>
            <p:cNvPr id="1027" name="Picture 3" descr="C:\Users\IBM_AD~1\AppData\Local\Temp\notes32C5CD\live_demo_v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1528" y="5838855"/>
              <a:ext cx="1447800" cy="374432"/>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6019800" y="5426577"/>
              <a:ext cx="2966749" cy="385121"/>
            </a:xfrm>
            <a:prstGeom prst="roundRect">
              <a:avLst/>
            </a:prstGeom>
            <a:solidFill>
              <a:srgbClr val="FF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latin typeface="Arial" pitchFamily="34" charset="0"/>
                  <a:cs typeface="Arial" pitchFamily="34" charset="0"/>
                </a:rPr>
                <a:t>The icon below indicates that it is time for a CAE Simfinity</a:t>
              </a:r>
              <a:r>
                <a:rPr lang="en-US" sz="1200" baseline="30000" dirty="0" smtClean="0">
                  <a:latin typeface="Arial" pitchFamily="34" charset="0"/>
                  <a:cs typeface="Arial" pitchFamily="34" charset="0"/>
                </a:rPr>
                <a:t>TM</a:t>
              </a:r>
              <a:r>
                <a:rPr lang="en-US" sz="1200" dirty="0" smtClean="0">
                  <a:latin typeface="Arial" pitchFamily="34" charset="0"/>
                  <a:cs typeface="Arial" pitchFamily="34" charset="0"/>
                </a:rPr>
                <a:t> demonstration.</a:t>
              </a:r>
              <a:endParaRPr lang="en-US" sz="1200"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285479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mph" presetSubtype="0" fill="hold" grpId="1" nodeType="withEffect">
                                  <p:stCondLst>
                                    <p:cond delay="0"/>
                                  </p:stCondLst>
                                  <p:childTnLst>
                                    <p:animScale>
                                      <p:cBhvr>
                                        <p:cTn id="9" dur="600" fill="hold"/>
                                        <p:tgtEl>
                                          <p:spTgt spid="5"/>
                                        </p:tgtEl>
                                      </p:cBhvr>
                                      <p:by x="150000" y="150000"/>
                                    </p:animScale>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304800" y="274638"/>
            <a:ext cx="7446335" cy="715962"/>
          </a:xfrm>
          <a:prstGeom prst="rect">
            <a:avLst/>
          </a:prstGeom>
        </p:spPr>
        <p:txBody>
          <a:bodyPr>
            <a:normAutofit fontScale="92500" lnSpcReduction="10000"/>
          </a:bodyPr>
          <a:lstStyle>
            <a:lvl1pPr algn="l" defTabSz="914400" rtl="0" eaLnBrk="1" latinLnBrk="0" hangingPunct="1">
              <a:spcBef>
                <a:spcPct val="0"/>
              </a:spcBef>
              <a:buNone/>
              <a:defRPr sz="2400" kern="1200" baseline="0">
                <a:solidFill>
                  <a:srgbClr val="0051BA"/>
                </a:solidFill>
                <a:latin typeface="Arial" pitchFamily="34" charset="0"/>
                <a:ea typeface="+mj-ea"/>
                <a:cs typeface="Arial" pitchFamily="34" charset="0"/>
              </a:defRPr>
            </a:lvl1pPr>
          </a:lstStyle>
          <a:p>
            <a:r>
              <a:rPr lang="en-US" b="1" dirty="0"/>
              <a:t>The Interactive Electrical Schematic illustrates </a:t>
            </a:r>
            <a:r>
              <a:rPr lang="en-US" b="1" dirty="0" smtClean="0"/>
              <a:t>the </a:t>
            </a:r>
            <a:r>
              <a:rPr lang="en-US" b="1" dirty="0"/>
              <a:t>electrical sources, buses, and contactors</a:t>
            </a:r>
            <a:endParaRPr lang="en-US" sz="2200" b="1" dirty="0">
              <a:solidFill>
                <a:srgbClr val="FF0000"/>
              </a:solidFill>
            </a:endParaRPr>
          </a:p>
        </p:txBody>
      </p:sp>
      <p:sp>
        <p:nvSpPr>
          <p:cNvPr id="47" name="Date Placeholder 9"/>
          <p:cNvSpPr>
            <a:spLocks noGrp="1"/>
          </p:cNvSpPr>
          <p:nvPr>
            <p:ph type="dt" sz="half" idx="10"/>
          </p:nvPr>
        </p:nvSpPr>
        <p:spPr>
          <a:xfrm>
            <a:off x="6553200" y="6367130"/>
            <a:ext cx="2133600" cy="365125"/>
          </a:xfrm>
        </p:spPr>
        <p:txBody>
          <a:bodyPr/>
          <a:lstStyle/>
          <a:p>
            <a:r>
              <a:rPr lang="en-US" dirty="0" smtClean="0"/>
              <a:t>ATA 24</a:t>
            </a:r>
            <a:endParaRPr lang="en-US" dirty="0"/>
          </a:p>
        </p:txBody>
      </p:sp>
      <p:sp>
        <p:nvSpPr>
          <p:cNvPr id="48" name="Footer Placeholder 7"/>
          <p:cNvSpPr>
            <a:spLocks noGrp="1"/>
          </p:cNvSpPr>
          <p:nvPr>
            <p:ph type="ftr" sz="quarter" idx="11"/>
          </p:nvPr>
        </p:nvSpPr>
        <p:spPr>
          <a:xfrm>
            <a:off x="3124200" y="6356350"/>
            <a:ext cx="2895600" cy="365125"/>
          </a:xfrm>
        </p:spPr>
        <p:txBody>
          <a:bodyPr/>
          <a:lstStyle/>
          <a:p>
            <a:r>
              <a:rPr lang="en-US" dirty="0" smtClean="0"/>
              <a:t>© CAE 2015</a:t>
            </a:r>
            <a:endParaRPr lang="en-US" dirty="0"/>
          </a:p>
        </p:txBody>
      </p:sp>
      <p:sp>
        <p:nvSpPr>
          <p:cNvPr id="49" name="Slide Number Placeholder 8"/>
          <p:cNvSpPr>
            <a:spLocks noGrp="1"/>
          </p:cNvSpPr>
          <p:nvPr>
            <p:ph type="sldNum" sz="quarter" idx="12"/>
          </p:nvPr>
        </p:nvSpPr>
        <p:spPr>
          <a:xfrm>
            <a:off x="457200" y="6356497"/>
            <a:ext cx="2133600" cy="365125"/>
          </a:xfrm>
        </p:spPr>
        <p:txBody>
          <a:bodyPr/>
          <a:lstStyle/>
          <a:p>
            <a:fld id="{9B616938-3057-45D1-A71D-FDDC21D75515}" type="slidenum">
              <a:rPr lang="en-US" smtClean="0"/>
              <a:t>8</a:t>
            </a:fld>
            <a:endParaRPr lang="en-US" dirty="0"/>
          </a:p>
        </p:txBody>
      </p:sp>
      <p:pic>
        <p:nvPicPr>
          <p:cNvPr id="50" name="Picture 2" descr="Electrical Diagram PTM fig 1  24_10"/>
          <p:cNvPicPr>
            <a:picLocks noChangeAspect="1" noChangeArrowheads="1"/>
          </p:cNvPicPr>
          <p:nvPr/>
        </p:nvPicPr>
        <p:blipFill rotWithShape="1">
          <a:blip r:embed="rId3">
            <a:extLst>
              <a:ext uri="{28A0092B-C50C-407E-A947-70E740481C1C}">
                <a14:useLocalDpi xmlns:a14="http://schemas.microsoft.com/office/drawing/2010/main" val="0"/>
              </a:ext>
            </a:extLst>
          </a:blip>
          <a:srcRect t="4589" b="2584"/>
          <a:stretch/>
        </p:blipFill>
        <p:spPr bwMode="auto">
          <a:xfrm>
            <a:off x="533400" y="1350384"/>
            <a:ext cx="7543800" cy="528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50"/>
          <p:cNvSpPr txBox="1"/>
          <p:nvPr/>
        </p:nvSpPr>
        <p:spPr>
          <a:xfrm>
            <a:off x="76200" y="5998584"/>
            <a:ext cx="8512629" cy="369332"/>
          </a:xfrm>
          <a:prstGeom prst="rect">
            <a:avLst/>
          </a:prstGeom>
          <a:noFill/>
        </p:spPr>
        <p:txBody>
          <a:bodyPr wrap="square" rtlCol="0">
            <a:spAutoFit/>
          </a:bodyPr>
          <a:lstStyle/>
          <a:p>
            <a:r>
              <a:rPr lang="en-US" b="1" dirty="0" smtClean="0">
                <a:latin typeface="Arial" pitchFamily="34" charset="0"/>
                <a:cs typeface="Arial" pitchFamily="34" charset="0"/>
              </a:rPr>
              <a:t>AC Power is generated, but most electrical users are powered by DC Buses.</a:t>
            </a:r>
            <a:endParaRPr lang="en-US" b="1" dirty="0">
              <a:latin typeface="Arial" pitchFamily="34" charset="0"/>
              <a:cs typeface="Arial" pitchFamily="34" charset="0"/>
            </a:endParaRPr>
          </a:p>
        </p:txBody>
      </p:sp>
      <p:sp>
        <p:nvSpPr>
          <p:cNvPr id="64" name="Rectangle 63"/>
          <p:cNvSpPr/>
          <p:nvPr/>
        </p:nvSpPr>
        <p:spPr>
          <a:xfrm>
            <a:off x="1066800" y="1350384"/>
            <a:ext cx="7004446" cy="4648200"/>
          </a:xfrm>
          <a:prstGeom prst="rect">
            <a:avLst/>
          </a:prstGeom>
          <a:solidFill>
            <a:srgbClr val="F2F2F2">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p:cNvGrpSpPr/>
          <p:nvPr/>
        </p:nvGrpSpPr>
        <p:grpSpPr>
          <a:xfrm>
            <a:off x="1981200" y="1002268"/>
            <a:ext cx="5087624" cy="1084421"/>
            <a:chOff x="1981200" y="1002268"/>
            <a:chExt cx="5087624" cy="1084421"/>
          </a:xfrm>
        </p:grpSpPr>
        <p:sp>
          <p:nvSpPr>
            <p:cNvPr id="71" name="TextBox 70"/>
            <p:cNvSpPr txBox="1"/>
            <p:nvPr/>
          </p:nvSpPr>
          <p:spPr>
            <a:xfrm>
              <a:off x="4539980" y="1002268"/>
              <a:ext cx="2528844" cy="369332"/>
            </a:xfrm>
            <a:prstGeom prst="rect">
              <a:avLst/>
            </a:prstGeom>
            <a:noFill/>
          </p:spPr>
          <p:txBody>
            <a:bodyPr wrap="square" rtlCol="0">
              <a:spAutoFit/>
            </a:bodyPr>
            <a:lstStyle/>
            <a:p>
              <a:r>
                <a:rPr lang="en-US" b="1" dirty="0" smtClean="0">
                  <a:solidFill>
                    <a:srgbClr val="0051BA"/>
                  </a:solidFill>
                  <a:latin typeface="Arial" pitchFamily="34" charset="0"/>
                  <a:cs typeface="Arial" pitchFamily="34" charset="0"/>
                </a:rPr>
                <a:t>Power Sources</a:t>
              </a:r>
              <a:endParaRPr lang="en-US" b="1" dirty="0">
                <a:solidFill>
                  <a:srgbClr val="0051BA"/>
                </a:solidFill>
                <a:latin typeface="Arial" pitchFamily="34" charset="0"/>
                <a:cs typeface="Arial" pitchFamily="34" charset="0"/>
              </a:endParaRPr>
            </a:p>
          </p:txBody>
        </p:sp>
        <p:pic>
          <p:nvPicPr>
            <p:cNvPr id="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400889"/>
              <a:ext cx="4343400" cy="685800"/>
            </a:xfrm>
            <a:prstGeom prst="rect">
              <a:avLst/>
            </a:prstGeom>
            <a:noFill/>
            <a:ln w="25400">
              <a:solidFill>
                <a:srgbClr val="0051B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3" name="Group 72"/>
          <p:cNvGrpSpPr/>
          <p:nvPr/>
        </p:nvGrpSpPr>
        <p:grpSpPr>
          <a:xfrm>
            <a:off x="1552575" y="1981200"/>
            <a:ext cx="6067425" cy="646331"/>
            <a:chOff x="1552575" y="1981200"/>
            <a:chExt cx="6067425" cy="646331"/>
          </a:xfrm>
        </p:grpSpPr>
        <p:sp>
          <p:nvSpPr>
            <p:cNvPr id="78" name="TextBox 77"/>
            <p:cNvSpPr txBox="1"/>
            <p:nvPr/>
          </p:nvSpPr>
          <p:spPr>
            <a:xfrm>
              <a:off x="6705600" y="1981200"/>
              <a:ext cx="914400" cy="646331"/>
            </a:xfrm>
            <a:prstGeom prst="rect">
              <a:avLst/>
            </a:prstGeom>
            <a:noFill/>
          </p:spPr>
          <p:txBody>
            <a:bodyPr wrap="square" rtlCol="0">
              <a:spAutoFit/>
            </a:bodyPr>
            <a:lstStyle/>
            <a:p>
              <a:r>
                <a:rPr lang="en-US" b="1" dirty="0" smtClean="0">
                  <a:solidFill>
                    <a:srgbClr val="0051BA"/>
                  </a:solidFill>
                  <a:latin typeface="Arial" pitchFamily="34" charset="0"/>
                  <a:cs typeface="Arial" pitchFamily="34" charset="0"/>
                </a:rPr>
                <a:t>Main Buses</a:t>
              </a:r>
              <a:endParaRPr lang="en-US" b="1" dirty="0">
                <a:solidFill>
                  <a:srgbClr val="0051BA"/>
                </a:solidFill>
                <a:latin typeface="Arial" pitchFamily="34" charset="0"/>
                <a:cs typeface="Arial" pitchFamily="34" charset="0"/>
              </a:endParaRPr>
            </a:p>
          </p:txBody>
        </p:sp>
        <p:pic>
          <p:nvPicPr>
            <p:cNvPr id="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575" y="2097322"/>
              <a:ext cx="5153025" cy="447675"/>
            </a:xfrm>
            <a:prstGeom prst="rect">
              <a:avLst/>
            </a:prstGeom>
            <a:noFill/>
            <a:ln w="25400">
              <a:solidFill>
                <a:srgbClr val="0051B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1" name="Group 80"/>
          <p:cNvGrpSpPr/>
          <p:nvPr/>
        </p:nvGrpSpPr>
        <p:grpSpPr>
          <a:xfrm>
            <a:off x="1295400" y="3064098"/>
            <a:ext cx="6755219" cy="2650902"/>
            <a:chOff x="1295400" y="2711328"/>
            <a:chExt cx="6755219" cy="2650902"/>
          </a:xfrm>
        </p:grpSpPr>
        <p:sp>
          <p:nvSpPr>
            <p:cNvPr id="82" name="TextBox 81"/>
            <p:cNvSpPr txBox="1"/>
            <p:nvPr/>
          </p:nvSpPr>
          <p:spPr>
            <a:xfrm>
              <a:off x="7136219" y="2711328"/>
              <a:ext cx="914400" cy="369332"/>
            </a:xfrm>
            <a:prstGeom prst="rect">
              <a:avLst/>
            </a:prstGeom>
            <a:noFill/>
          </p:spPr>
          <p:txBody>
            <a:bodyPr wrap="square" rtlCol="0">
              <a:spAutoFit/>
            </a:bodyPr>
            <a:lstStyle/>
            <a:p>
              <a:r>
                <a:rPr lang="en-US" b="1" dirty="0" smtClean="0">
                  <a:solidFill>
                    <a:srgbClr val="0051BA"/>
                  </a:solidFill>
                  <a:latin typeface="Arial" pitchFamily="34" charset="0"/>
                  <a:cs typeface="Arial" pitchFamily="34" charset="0"/>
                </a:rPr>
                <a:t>Buses</a:t>
              </a:r>
              <a:endParaRPr lang="en-US" b="1" dirty="0">
                <a:solidFill>
                  <a:srgbClr val="0051BA"/>
                </a:solidFill>
                <a:latin typeface="Arial" pitchFamily="34" charset="0"/>
                <a:cs typeface="Arial" pitchFamily="34" charset="0"/>
              </a:endParaRPr>
            </a:p>
          </p:txBody>
        </p:sp>
        <p:pic>
          <p:nvPicPr>
            <p:cNvPr id="8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733330"/>
              <a:ext cx="5848350" cy="2628900"/>
            </a:xfrm>
            <a:prstGeom prst="rect">
              <a:avLst/>
            </a:prstGeom>
            <a:noFill/>
            <a:ln w="25400">
              <a:solidFill>
                <a:srgbClr val="0051B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3" descr="C:\Users\IBM_AD~1\AppData\Local\Temp\notes32C5CD\live_demo_v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8617" y="5673051"/>
            <a:ext cx="1460711" cy="377771"/>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1" y="5476"/>
            <a:ext cx="4876801" cy="164646"/>
            <a:chOff x="-1" y="5474"/>
            <a:chExt cx="8800072" cy="220969"/>
          </a:xfrm>
        </p:grpSpPr>
        <p:sp>
          <p:nvSpPr>
            <p:cNvPr id="31" name="Pentagon 30"/>
            <p:cNvSpPr/>
            <p:nvPr/>
          </p:nvSpPr>
          <p:spPr>
            <a:xfrm>
              <a:off x="-1" y="5474"/>
              <a:ext cx="2944368" cy="21945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900" b="1" dirty="0" smtClean="0">
                  <a:latin typeface="Arial" pitchFamily="34" charset="0"/>
                  <a:cs typeface="Arial" pitchFamily="34" charset="0"/>
                </a:rPr>
                <a:t>General</a:t>
              </a:r>
              <a:endParaRPr lang="en-US" sz="900" dirty="0"/>
            </a:p>
          </p:txBody>
        </p:sp>
        <p:sp>
          <p:nvSpPr>
            <p:cNvPr id="32" name="Chevron 31"/>
            <p:cNvSpPr/>
            <p:nvPr/>
          </p:nvSpPr>
          <p:spPr>
            <a:xfrm>
              <a:off x="2924628" y="5474"/>
              <a:ext cx="2944368" cy="219682"/>
            </a:xfrm>
            <a:prstGeom prst="chevron">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pitchFamily="34" charset="0"/>
                  <a:cs typeface="Arial" pitchFamily="34" charset="0"/>
                </a:rPr>
                <a:t>System </a:t>
              </a:r>
              <a:r>
                <a:rPr lang="en-US" sz="900" b="1" dirty="0" smtClean="0">
                  <a:latin typeface="Arial" pitchFamily="34" charset="0"/>
                  <a:cs typeface="Arial" pitchFamily="34" charset="0"/>
                </a:rPr>
                <a:t>Introduction</a:t>
              </a:r>
              <a:endParaRPr lang="en-US" sz="900" b="1" dirty="0">
                <a:latin typeface="Arial" pitchFamily="34" charset="0"/>
                <a:cs typeface="Arial" pitchFamily="34" charset="0"/>
              </a:endParaRPr>
            </a:p>
          </p:txBody>
        </p:sp>
        <p:sp>
          <p:nvSpPr>
            <p:cNvPr id="33" name="Chevron 32"/>
            <p:cNvSpPr/>
            <p:nvPr/>
          </p:nvSpPr>
          <p:spPr>
            <a:xfrm>
              <a:off x="5855703" y="6761"/>
              <a:ext cx="2944368" cy="219682"/>
            </a:xfrm>
            <a:prstGeom prst="chevron">
              <a:avLst/>
            </a:prstGeom>
            <a:solidFill>
              <a:srgbClr val="0051BA"/>
            </a:solidFill>
            <a:ln>
              <a:solidFill>
                <a:srgbClr val="005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latin typeface="Arial" pitchFamily="34" charset="0"/>
                  <a:cs typeface="Arial" pitchFamily="34" charset="0"/>
                </a:rPr>
                <a:t>System Schematic</a:t>
              </a:r>
              <a:endParaRPr lang="en-US" sz="900" dirty="0">
                <a:solidFill>
                  <a:schemeClr val="tx1"/>
                </a:solidFill>
              </a:endParaRPr>
            </a:p>
          </p:txBody>
        </p:sp>
      </p:grpSp>
    </p:spTree>
    <p:extLst>
      <p:ext uri="{BB962C8B-B14F-4D97-AF65-F5344CB8AC3E}">
        <p14:creationId xmlns:p14="http://schemas.microsoft.com/office/powerpoint/2010/main" val="260036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6" presetClass="emph" presetSubtype="0" fill="hold" nodeType="withEffect">
                                  <p:stCondLst>
                                    <p:cond delay="0"/>
                                  </p:stCondLst>
                                  <p:childTnLst>
                                    <p:animScale>
                                      <p:cBhvr>
                                        <p:cTn id="15" dur="1000" fill="hold"/>
                                        <p:tgtEl>
                                          <p:spTgt spid="65"/>
                                        </p:tgtEl>
                                      </p:cBhvr>
                                      <p:by x="125000" y="125000"/>
                                    </p:animScale>
                                  </p:childTnLst>
                                </p:cTn>
                              </p:par>
                              <p:par>
                                <p:cTn id="16" presetID="1" presetClass="entr" presetSubtype="0" fill="hold" grpId="0" nodeType="withEffect">
                                  <p:stCondLst>
                                    <p:cond delay="0"/>
                                  </p:stCondLst>
                                  <p:childTnLst>
                                    <p:set>
                                      <p:cBhvr>
                                        <p:cTn id="17" dur="1" fill="hold">
                                          <p:stCondLst>
                                            <p:cond delay="0"/>
                                          </p:stCondLst>
                                        </p:cTn>
                                        <p:tgtEl>
                                          <p:spTgt spid="6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childTnLst>
                                </p:cTn>
                              </p:par>
                              <p:par>
                                <p:cTn id="22" presetID="6" presetClass="emph" presetSubtype="0" fill="hold" nodeType="withEffect">
                                  <p:stCondLst>
                                    <p:cond delay="0"/>
                                  </p:stCondLst>
                                  <p:childTnLst>
                                    <p:animScale>
                                      <p:cBhvr>
                                        <p:cTn id="23" dur="1000" fill="hold"/>
                                        <p:tgtEl>
                                          <p:spTgt spid="73"/>
                                        </p:tgtEl>
                                      </p:cBhvr>
                                      <p:by x="125000" y="125000"/>
                                    </p:animScale>
                                  </p:childTnLst>
                                </p:cTn>
                              </p:par>
                              <p:par>
                                <p:cTn id="24" presetID="1" presetClass="exit" presetSubtype="0" fill="hold" nodeType="withEffect">
                                  <p:stCondLst>
                                    <p:cond delay="0"/>
                                  </p:stCondLst>
                                  <p:childTnLst>
                                    <p:set>
                                      <p:cBhvr>
                                        <p:cTn id="25" dur="1" fill="hold">
                                          <p:stCondLst>
                                            <p:cond delay="0"/>
                                          </p:stCondLst>
                                        </p:cTn>
                                        <p:tgtEl>
                                          <p:spTgt spid="6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1"/>
                                        </p:tgtEl>
                                        <p:attrNameLst>
                                          <p:attrName>style.visibility</p:attrName>
                                        </p:attrNameLst>
                                      </p:cBhvr>
                                      <p:to>
                                        <p:strVal val="visible"/>
                                      </p:to>
                                    </p:set>
                                  </p:childTnLst>
                                </p:cTn>
                              </p:par>
                              <p:par>
                                <p:cTn id="30" presetID="6" presetClass="emph" presetSubtype="0" fill="hold" nodeType="withEffect">
                                  <p:stCondLst>
                                    <p:cond delay="0"/>
                                  </p:stCondLst>
                                  <p:childTnLst>
                                    <p:animScale>
                                      <p:cBhvr>
                                        <p:cTn id="31" dur="1000" fill="hold"/>
                                        <p:tgtEl>
                                          <p:spTgt spid="81"/>
                                        </p:tgtEl>
                                      </p:cBhvr>
                                      <p:by x="125000" y="125000"/>
                                    </p:animScale>
                                  </p:childTnLst>
                                </p:cTn>
                              </p:par>
                              <p:par>
                                <p:cTn id="32" presetID="1" presetClass="exit" presetSubtype="0" fill="hold" nodeType="withEffect">
                                  <p:stCondLst>
                                    <p:cond delay="0"/>
                                  </p:stCondLst>
                                  <p:childTnLst>
                                    <p:set>
                                      <p:cBhvr>
                                        <p:cTn id="33" dur="1" fill="hold">
                                          <p:stCondLst>
                                            <p:cond delay="0"/>
                                          </p:stCondLst>
                                        </p:cTn>
                                        <p:tgtEl>
                                          <p:spTgt spid="73"/>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smtClean="0"/>
              <a:t>ATA 24</a:t>
            </a:r>
            <a:endParaRPr lang="en-US" dirty="0"/>
          </a:p>
        </p:txBody>
      </p:sp>
      <p:sp>
        <p:nvSpPr>
          <p:cNvPr id="8" name="Footer Placeholder 7"/>
          <p:cNvSpPr>
            <a:spLocks noGrp="1"/>
          </p:cNvSpPr>
          <p:nvPr>
            <p:ph type="ftr" sz="quarter" idx="11"/>
          </p:nvPr>
        </p:nvSpPr>
        <p:spPr/>
        <p:txBody>
          <a:bodyPr/>
          <a:lstStyle/>
          <a:p>
            <a:r>
              <a:rPr lang="en-US" dirty="0" smtClean="0"/>
              <a:t>© CAE 2015</a:t>
            </a:r>
            <a:endParaRPr lang="en-US" dirty="0"/>
          </a:p>
        </p:txBody>
      </p:sp>
      <p:sp>
        <p:nvSpPr>
          <p:cNvPr id="9" name="Slide Number Placeholder 8"/>
          <p:cNvSpPr>
            <a:spLocks noGrp="1"/>
          </p:cNvSpPr>
          <p:nvPr>
            <p:ph type="sldNum" sz="quarter" idx="12"/>
          </p:nvPr>
        </p:nvSpPr>
        <p:spPr/>
        <p:txBody>
          <a:bodyPr/>
          <a:lstStyle/>
          <a:p>
            <a:fld id="{9B616938-3057-45D1-A71D-FDDC21D75515}" type="slidenum">
              <a:rPr lang="en-US" smtClean="0"/>
              <a:t>9</a:t>
            </a:fld>
            <a:endParaRPr lang="en-US" dirty="0"/>
          </a:p>
        </p:txBody>
      </p:sp>
      <p:sp>
        <p:nvSpPr>
          <p:cNvPr id="21" name="Title 1"/>
          <p:cNvSpPr txBox="1">
            <a:spLocks/>
          </p:cNvSpPr>
          <p:nvPr/>
        </p:nvSpPr>
        <p:spPr>
          <a:xfrm>
            <a:off x="304800" y="274638"/>
            <a:ext cx="7446335" cy="715962"/>
          </a:xfrm>
          <a:prstGeom prst="rect">
            <a:avLst/>
          </a:prstGeom>
        </p:spPr>
        <p:txBody>
          <a:bodyPr>
            <a:normAutofit fontScale="92500" lnSpcReduction="10000"/>
          </a:bodyPr>
          <a:lstStyle>
            <a:lvl1pPr algn="l" defTabSz="914400" rtl="0" eaLnBrk="1" latinLnBrk="0" hangingPunct="1">
              <a:spcBef>
                <a:spcPct val="0"/>
              </a:spcBef>
              <a:buNone/>
              <a:defRPr sz="2400" kern="1200" baseline="0">
                <a:solidFill>
                  <a:srgbClr val="0051BA"/>
                </a:solidFill>
                <a:latin typeface="Arial" pitchFamily="34" charset="0"/>
                <a:ea typeface="+mj-ea"/>
                <a:cs typeface="Arial" pitchFamily="34" charset="0"/>
              </a:defRPr>
            </a:lvl1pPr>
          </a:lstStyle>
          <a:p>
            <a:r>
              <a:rPr lang="en-US" b="1" dirty="0"/>
              <a:t>The AC </a:t>
            </a:r>
            <a:r>
              <a:rPr lang="en-US" b="1" dirty="0" smtClean="0"/>
              <a:t>Power </a:t>
            </a:r>
            <a:r>
              <a:rPr lang="en-US" b="1" dirty="0"/>
              <a:t>synoptic provides a visual representation of system operations and parameters</a:t>
            </a:r>
            <a:endParaRPr lang="en-US" sz="2200" b="1" dirty="0">
              <a:solidFill>
                <a:srgbClr val="FF0000"/>
              </a:solidFill>
            </a:endParaRPr>
          </a:p>
        </p:txBody>
      </p:sp>
      <p:pic>
        <p:nvPicPr>
          <p:cNvPr id="26" name="Picture 2" descr="51_1__2_3_AC POWER Menu_Abnormal_AA"/>
          <p:cNvPicPr>
            <a:picLocks noChangeAspect="1" noChangeArrowheads="1"/>
          </p:cNvPicPr>
          <p:nvPr/>
        </p:nvPicPr>
        <p:blipFill>
          <a:blip r:embed="rId3" cstate="print">
            <a:extLst>
              <a:ext uri="{28A0092B-C50C-407E-A947-70E740481C1C}">
                <a14:useLocalDpi xmlns:a14="http://schemas.microsoft.com/office/drawing/2010/main" val="0"/>
              </a:ext>
            </a:extLst>
          </a:blip>
          <a:srcRect l="25414" r="3308"/>
          <a:stretch>
            <a:fillRect/>
          </a:stretch>
        </p:blipFill>
        <p:spPr bwMode="auto">
          <a:xfrm>
            <a:off x="2479018" y="1357585"/>
            <a:ext cx="4226582" cy="443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3200400" y="5715000"/>
            <a:ext cx="2911807" cy="338554"/>
          </a:xfrm>
          <a:prstGeom prst="rect">
            <a:avLst/>
          </a:prstGeom>
          <a:noFill/>
        </p:spPr>
        <p:txBody>
          <a:bodyPr wrap="square" rtlCol="0">
            <a:spAutoFit/>
          </a:bodyPr>
          <a:lstStyle/>
          <a:p>
            <a:pPr algn="ctr"/>
            <a:r>
              <a:rPr lang="en-CA" sz="1600" b="1" dirty="0">
                <a:latin typeface="Arial" pitchFamily="34" charset="0"/>
                <a:cs typeface="Arial" pitchFamily="34" charset="0"/>
              </a:rPr>
              <a:t>2/3</a:t>
            </a:r>
            <a:r>
              <a:rPr lang="en-CA" sz="1600" b="1" baseline="30000" dirty="0">
                <a:latin typeface="Arial" pitchFamily="34" charset="0"/>
                <a:cs typeface="Arial" pitchFamily="34" charset="0"/>
              </a:rPr>
              <a:t>rd</a:t>
            </a:r>
            <a:r>
              <a:rPr lang="en-CA" sz="1600" b="1" dirty="0">
                <a:latin typeface="Arial" pitchFamily="34" charset="0"/>
                <a:cs typeface="Arial" pitchFamily="34" charset="0"/>
              </a:rPr>
              <a:t> Synoptic – AC Power</a:t>
            </a:r>
            <a:endParaRPr lang="en-US" sz="1600" b="1" dirty="0">
              <a:latin typeface="Arial" pitchFamily="34" charset="0"/>
              <a:cs typeface="Arial" pitchFamily="34" charset="0"/>
            </a:endParaRPr>
          </a:p>
        </p:txBody>
      </p:sp>
      <p:grpSp>
        <p:nvGrpSpPr>
          <p:cNvPr id="15" name="Group 14"/>
          <p:cNvGrpSpPr/>
          <p:nvPr/>
        </p:nvGrpSpPr>
        <p:grpSpPr>
          <a:xfrm>
            <a:off x="-1" y="5476"/>
            <a:ext cx="4876801" cy="164646"/>
            <a:chOff x="-1" y="5474"/>
            <a:chExt cx="8800072" cy="220969"/>
          </a:xfrm>
        </p:grpSpPr>
        <p:sp>
          <p:nvSpPr>
            <p:cNvPr id="22" name="Pentagon 21"/>
            <p:cNvSpPr/>
            <p:nvPr/>
          </p:nvSpPr>
          <p:spPr>
            <a:xfrm>
              <a:off x="-1" y="5474"/>
              <a:ext cx="2944368" cy="21945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900" b="1" dirty="0" smtClean="0">
                  <a:latin typeface="Arial" pitchFamily="34" charset="0"/>
                  <a:cs typeface="Arial" pitchFamily="34" charset="0"/>
                </a:rPr>
                <a:t>General</a:t>
              </a:r>
              <a:endParaRPr lang="en-US" sz="900" dirty="0"/>
            </a:p>
          </p:txBody>
        </p:sp>
        <p:sp>
          <p:nvSpPr>
            <p:cNvPr id="23" name="Chevron 22"/>
            <p:cNvSpPr/>
            <p:nvPr/>
          </p:nvSpPr>
          <p:spPr>
            <a:xfrm>
              <a:off x="2924628" y="5474"/>
              <a:ext cx="2944368" cy="219682"/>
            </a:xfrm>
            <a:prstGeom prst="chevron">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pitchFamily="34" charset="0"/>
                  <a:cs typeface="Arial" pitchFamily="34" charset="0"/>
                </a:rPr>
                <a:t>System </a:t>
              </a:r>
              <a:r>
                <a:rPr lang="en-US" sz="900" b="1" dirty="0" smtClean="0">
                  <a:latin typeface="Arial" pitchFamily="34" charset="0"/>
                  <a:cs typeface="Arial" pitchFamily="34" charset="0"/>
                </a:rPr>
                <a:t>Introduction</a:t>
              </a:r>
              <a:endParaRPr lang="en-US" sz="900" b="1" dirty="0">
                <a:latin typeface="Arial" pitchFamily="34" charset="0"/>
                <a:cs typeface="Arial" pitchFamily="34" charset="0"/>
              </a:endParaRPr>
            </a:p>
          </p:txBody>
        </p:sp>
        <p:sp>
          <p:nvSpPr>
            <p:cNvPr id="24" name="Chevron 23"/>
            <p:cNvSpPr/>
            <p:nvPr/>
          </p:nvSpPr>
          <p:spPr>
            <a:xfrm>
              <a:off x="5855703" y="6761"/>
              <a:ext cx="2944368" cy="219682"/>
            </a:xfrm>
            <a:prstGeom prst="chevron">
              <a:avLst/>
            </a:prstGeom>
            <a:solidFill>
              <a:srgbClr val="0051BA"/>
            </a:solidFill>
            <a:ln>
              <a:solidFill>
                <a:srgbClr val="005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latin typeface="Arial" pitchFamily="34" charset="0"/>
                  <a:cs typeface="Arial" pitchFamily="34" charset="0"/>
                </a:rPr>
                <a:t>System  </a:t>
              </a:r>
              <a:r>
                <a:rPr lang="en-US" sz="900" b="1" dirty="0" err="1" smtClean="0">
                  <a:solidFill>
                    <a:schemeClr val="bg1"/>
                  </a:solidFill>
                  <a:latin typeface="Arial" pitchFamily="34" charset="0"/>
                  <a:cs typeface="Arial" pitchFamily="34" charset="0"/>
                </a:rPr>
                <a:t>Synoptics</a:t>
              </a:r>
              <a:endParaRPr lang="en-US" sz="900" dirty="0">
                <a:solidFill>
                  <a:schemeClr val="tx1"/>
                </a:solidFill>
              </a:endParaRPr>
            </a:p>
          </p:txBody>
        </p:sp>
      </p:grpSp>
      <p:pic>
        <p:nvPicPr>
          <p:cNvPr id="16" name="Picture 3" descr="C:\Users\IBM_AD~1\AppData\Local\Temp\notes32C5CD\live_demo_v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8617" y="5673051"/>
            <a:ext cx="1460711" cy="37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134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2938</TotalTime>
  <Words>4190</Words>
  <Application>Microsoft Office PowerPoint</Application>
  <PresentationFormat>On-screen Show (4:3)</PresentationFormat>
  <Paragraphs>500</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IBM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Placeholder for Cover Page</dc:title>
  <dc:creator>Pamela E. Reed</dc:creator>
  <cp:lastModifiedBy>ADMINIBM</cp:lastModifiedBy>
  <cp:revision>215</cp:revision>
  <dcterms:created xsi:type="dcterms:W3CDTF">2015-04-13T14:10:24Z</dcterms:created>
  <dcterms:modified xsi:type="dcterms:W3CDTF">2015-12-14T20:18:23Z</dcterms:modified>
</cp:coreProperties>
</file>